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6"/>
  </p:notesMasterIdLst>
  <p:handoutMasterIdLst>
    <p:handoutMasterId r:id="rId47"/>
  </p:handoutMasterIdLst>
  <p:sldIdLst>
    <p:sldId id="603" r:id="rId8"/>
    <p:sldId id="2340" r:id="rId9"/>
    <p:sldId id="739" r:id="rId10"/>
    <p:sldId id="2385" r:id="rId11"/>
    <p:sldId id="2370" r:id="rId12"/>
    <p:sldId id="2384" r:id="rId13"/>
    <p:sldId id="2414" r:id="rId14"/>
    <p:sldId id="2415" r:id="rId15"/>
    <p:sldId id="2363" r:id="rId16"/>
    <p:sldId id="2402" r:id="rId17"/>
    <p:sldId id="2416" r:id="rId18"/>
    <p:sldId id="2395" r:id="rId19"/>
    <p:sldId id="2398" r:id="rId20"/>
    <p:sldId id="2399" r:id="rId21"/>
    <p:sldId id="2400" r:id="rId22"/>
    <p:sldId id="2401" r:id="rId23"/>
    <p:sldId id="2403" r:id="rId24"/>
    <p:sldId id="2396" r:id="rId25"/>
    <p:sldId id="2383" r:id="rId26"/>
    <p:sldId id="2382" r:id="rId27"/>
    <p:sldId id="2390" r:id="rId28"/>
    <p:sldId id="2391" r:id="rId29"/>
    <p:sldId id="2405" r:id="rId30"/>
    <p:sldId id="2404" r:id="rId31"/>
    <p:sldId id="2386" r:id="rId32"/>
    <p:sldId id="2417" r:id="rId33"/>
    <p:sldId id="2418" r:id="rId34"/>
    <p:sldId id="2408" r:id="rId35"/>
    <p:sldId id="2406" r:id="rId36"/>
    <p:sldId id="2409" r:id="rId37"/>
    <p:sldId id="2410" r:id="rId38"/>
    <p:sldId id="2411" r:id="rId39"/>
    <p:sldId id="2419" r:id="rId40"/>
    <p:sldId id="2412" r:id="rId41"/>
    <p:sldId id="2362" r:id="rId42"/>
    <p:sldId id="741" r:id="rId43"/>
    <p:sldId id="2407" r:id="rId44"/>
    <p:sldId id="582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3A8EEC"/>
    <a:srgbClr val="1D1D1A"/>
    <a:srgbClr val="E0E0E0"/>
    <a:srgbClr val="221815"/>
    <a:srgbClr val="91A2BF"/>
    <a:srgbClr val="66BA36"/>
    <a:srgbClr val="E4EBEA"/>
    <a:srgbClr val="C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en-US"/>
              <a:t>BERT-Base(GB)</a:t>
            </a:r>
            <a:endParaRPr lang="zh-CN"/>
          </a:p>
        </c:rich>
      </c:tx>
      <c:layout>
        <c:manualLayout>
          <c:xMode val="edge"/>
          <c:yMode val="edge"/>
          <c:x val="0.36579697043160547"/>
          <c:y val="3.80877738246023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A-714F-A110-3D5D190B5C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8A-714F-A110-3D5D190B5C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8A-714F-A110-3D5D190B5C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model</c:v>
                </c:pt>
                <c:pt idx="1">
                  <c:v>optimizer</c:v>
                </c:pt>
                <c:pt idx="2">
                  <c:v>activation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</c:v>
                </c:pt>
                <c:pt idx="1">
                  <c:v>10.3</c:v>
                </c:pt>
                <c:pt idx="2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6-644C-B6F0-2C76892C48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037067807290035"/>
          <c:y val="0.13762382275289631"/>
          <c:w val="0.42477852022789941"/>
          <c:h val="5.15775868685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ill Sans MT" panose="020B0502020104020203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3" r:id="rId10"/>
    <p:sldLayoutId id="2147483984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2023/11/28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huawei.com/enterprise/zh/doc/EDOC1000181438/b44e5c36" TargetMode="External"/><Relationship Id="rId3" Type="http://schemas.openxmlformats.org/officeDocument/2006/relationships/hyperlink" Target="https://zhuanlan.zhihu.com/p/665172400" TargetMode="External"/><Relationship Id="rId7" Type="http://schemas.openxmlformats.org/officeDocument/2006/relationships/hyperlink" Target="https://zhuanlan.zhihu.com/p/510124232" TargetMode="External"/><Relationship Id="rId2" Type="http://schemas.openxmlformats.org/officeDocument/2006/relationships/hyperlink" Target="https://zhuanlan.zhihu.com/p/643950399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developer.aliyun.com/article/774807" TargetMode="External"/><Relationship Id="rId5" Type="http://schemas.openxmlformats.org/officeDocument/2006/relationships/hyperlink" Target="https://help.aliyun.com/zh/ecs/user-guide/block-storage-performance" TargetMode="External"/><Relationship Id="rId4" Type="http://schemas.openxmlformats.org/officeDocument/2006/relationships/hyperlink" Target="https://www.elunicornio.co/?q=beginner-s-guide-to-build-large-language-models-from-ee-Db78K7ux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11076543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存储</a:t>
            </a:r>
            <a:r>
              <a:rPr lang="en-US" altLang="zh-CN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&amp;</a:t>
            </a:r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大模型中挑战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568304" y="2426956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073606" y="3491204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4019467" y="2433765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586834" y="2432522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482284" y="3491204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98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ED0AF-D0CF-3941-B38C-3ED8773D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EE02D-4B19-0D4A-95C8-D37EB090E8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与存储有强关联的流程主要分为</a:t>
            </a:r>
            <a:r>
              <a:rPr lang="en-US" altLang="zh-CN" dirty="0"/>
              <a:t>3</a:t>
            </a:r>
            <a:r>
              <a:rPr lang="zh-CN" altLang="en-US" dirty="0"/>
              <a:t>部分：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模型开发和数据准备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模型训练和微调</a:t>
            </a:r>
            <a:endParaRPr lang="en-US" altLang="zh-CN" sz="1600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sz="1600" dirty="0"/>
              <a:t>推理部署与智能体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FDE1BFB3-D0B1-2147-BBB2-24A44C108020}"/>
              </a:ext>
            </a:extLst>
          </p:cNvPr>
          <p:cNvSpPr/>
          <p:nvPr/>
        </p:nvSpPr>
        <p:spPr>
          <a:xfrm>
            <a:off x="581457" y="4077489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tx2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 模型算法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29A6E4-A674-944D-A9B6-B50E2690FAD1}"/>
              </a:ext>
            </a:extLst>
          </p:cNvPr>
          <p:cNvSpPr/>
          <p:nvPr/>
        </p:nvSpPr>
        <p:spPr>
          <a:xfrm>
            <a:off x="591722" y="4516094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数据处理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A861CF8-06E5-4949-AE1A-B07B361EFEAA}"/>
              </a:ext>
            </a:extLst>
          </p:cNvPr>
          <p:cNvSpPr/>
          <p:nvPr/>
        </p:nvSpPr>
        <p:spPr>
          <a:xfrm>
            <a:off x="591721" y="5006093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1FE2084-F420-AE46-BF97-72D8F8B16936}"/>
              </a:ext>
            </a:extLst>
          </p:cNvPr>
          <p:cNvSpPr/>
          <p:nvPr/>
        </p:nvSpPr>
        <p:spPr>
          <a:xfrm>
            <a:off x="711004" y="5103113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AA87BFC-5F29-A444-884B-80AAD37401F7}"/>
              </a:ext>
            </a:extLst>
          </p:cNvPr>
          <p:cNvSpPr/>
          <p:nvPr/>
        </p:nvSpPr>
        <p:spPr>
          <a:xfrm>
            <a:off x="1541431" y="5103113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AC463A0-170F-AA41-A27D-7312F2EA5FD8}"/>
              </a:ext>
            </a:extLst>
          </p:cNvPr>
          <p:cNvSpPr/>
          <p:nvPr/>
        </p:nvSpPr>
        <p:spPr>
          <a:xfrm>
            <a:off x="2491140" y="5103113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450F800B-A009-C844-B833-F39D481D64F6}"/>
              </a:ext>
            </a:extLst>
          </p:cNvPr>
          <p:cNvSpPr/>
          <p:nvPr/>
        </p:nvSpPr>
        <p:spPr>
          <a:xfrm>
            <a:off x="8064034" y="4487281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335EDC7-16E5-5E45-BCAC-CC6AFBFC69F6}"/>
              </a:ext>
            </a:extLst>
          </p:cNvPr>
          <p:cNvSpPr/>
          <p:nvPr/>
        </p:nvSpPr>
        <p:spPr>
          <a:xfrm>
            <a:off x="4032620" y="4077489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tx2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 微调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B9378F-9B57-8F47-9E3A-A52A6508FAC9}"/>
              </a:ext>
            </a:extLst>
          </p:cNvPr>
          <p:cNvSpPr/>
          <p:nvPr/>
        </p:nvSpPr>
        <p:spPr>
          <a:xfrm>
            <a:off x="4052009" y="4516094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模型训练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62022642-69C1-5E41-AB1B-8AB5AD1AF82E}"/>
              </a:ext>
            </a:extLst>
          </p:cNvPr>
          <p:cNvSpPr/>
          <p:nvPr/>
        </p:nvSpPr>
        <p:spPr>
          <a:xfrm>
            <a:off x="4052002" y="5006093"/>
            <a:ext cx="3866209" cy="540883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6EA78F-B9B0-7E48-8E22-AFA39CE05712}"/>
              </a:ext>
            </a:extLst>
          </p:cNvPr>
          <p:cNvSpPr/>
          <p:nvPr/>
        </p:nvSpPr>
        <p:spPr>
          <a:xfrm>
            <a:off x="6453437" y="4516094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模型微调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F4A0BEB-1BC7-7147-823E-A1E6D5F9B30D}"/>
              </a:ext>
            </a:extLst>
          </p:cNvPr>
          <p:cNvSpPr/>
          <p:nvPr/>
        </p:nvSpPr>
        <p:spPr>
          <a:xfrm>
            <a:off x="4184639" y="5103113"/>
            <a:ext cx="3616288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Checkpoint</a:t>
            </a:r>
            <a:r>
              <a:rPr kumimoji="1" lang="zh-CN" altLang="en-US" sz="1000" dirty="0">
                <a:solidFill>
                  <a:srgbClr val="1D1D1A"/>
                </a:solidFill>
              </a:rPr>
              <a:t> 保存和加载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5C8E4F7-621A-5A4F-989D-C384248A7E4A}"/>
              </a:ext>
            </a:extLst>
          </p:cNvPr>
          <p:cNvSpPr/>
          <p:nvPr/>
        </p:nvSpPr>
        <p:spPr>
          <a:xfrm>
            <a:off x="8599987" y="4077489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tx2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tx2"/>
                </a:solidFill>
                <a:latin typeface="+mn-ea"/>
              </a:rPr>
              <a:t> 推理部署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33CEB1-C4B8-7845-BDBC-C73C52080BC5}"/>
              </a:ext>
            </a:extLst>
          </p:cNvPr>
          <p:cNvSpPr/>
          <p:nvPr/>
        </p:nvSpPr>
        <p:spPr>
          <a:xfrm>
            <a:off x="8593471" y="4516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推理与智能体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77C200B6-626F-C541-A9D7-FED36A0702EC}"/>
              </a:ext>
            </a:extLst>
          </p:cNvPr>
          <p:cNvSpPr/>
          <p:nvPr/>
        </p:nvSpPr>
        <p:spPr>
          <a:xfrm>
            <a:off x="8593471" y="5006093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98395F3E-F510-DF44-99AE-F1637EBA36CA}"/>
              </a:ext>
            </a:extLst>
          </p:cNvPr>
          <p:cNvSpPr/>
          <p:nvPr/>
        </p:nvSpPr>
        <p:spPr>
          <a:xfrm>
            <a:off x="8720755" y="5103113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C30782B-8E8F-AE47-9BC6-FDEDF4D75A40}"/>
              </a:ext>
            </a:extLst>
          </p:cNvPr>
          <p:cNvSpPr/>
          <p:nvPr/>
        </p:nvSpPr>
        <p:spPr>
          <a:xfrm>
            <a:off x="9606879" y="5103113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FA23E19C-B8CE-014E-B5EE-BE7F2A77FBF3}"/>
              </a:ext>
            </a:extLst>
          </p:cNvPr>
          <p:cNvSpPr/>
          <p:nvPr/>
        </p:nvSpPr>
        <p:spPr>
          <a:xfrm>
            <a:off x="10620286" y="5103113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33312F3A-56CB-4C46-82D4-63C5A7371114}"/>
              </a:ext>
            </a:extLst>
          </p:cNvPr>
          <p:cNvSpPr/>
          <p:nvPr/>
        </p:nvSpPr>
        <p:spPr>
          <a:xfrm>
            <a:off x="3514754" y="4487281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162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6C2DE1-E3D3-0843-AA65-8D66A9E7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Step1</a:t>
            </a:r>
            <a:r>
              <a:rPr lang="zh-CN" altLang="en-US" dirty="0"/>
              <a:t>：模型开发和数据准备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CFF64-5333-024B-B19A-A147BCE0B7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对海量数据的存储和处理，包括对数据采集导入、清洗、转换、标注、共享和长期归档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对存储要求：</a:t>
            </a:r>
            <a:r>
              <a:rPr lang="zh-CN" altLang="en-US" dirty="0"/>
              <a:t>跟大数据相类似，需要多协议支持、多级存储空间、高吞吐、大容量。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443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4DEDE0-723A-7F4B-AF9E-7810FB2B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</a:t>
            </a:r>
            <a:r>
              <a:rPr lang="zh-CN" altLang="en-US" dirty="0"/>
              <a:t>：模型训练和微调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BEA068-3C82-074F-BB81-195E8CA44E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模型训练和微调包括开发过程和实际的训练</a:t>
            </a:r>
            <a:endParaRPr lang="en-US" altLang="zh-CN" dirty="0"/>
          </a:p>
          <a:p>
            <a:pPr lvl="1"/>
            <a:r>
              <a:rPr lang="zh-CN" altLang="en-US" dirty="0"/>
              <a:t>开发过程讲究效率，包括 </a:t>
            </a:r>
            <a:r>
              <a:rPr lang="en-US" altLang="zh-CN" dirty="0"/>
              <a:t>MLOPS</a:t>
            </a:r>
            <a:r>
              <a:rPr lang="zh-CN" altLang="en-US" dirty="0"/>
              <a:t> 的实验管理、大模型代码开发、实验效果评估等。</a:t>
            </a:r>
            <a:endParaRPr lang="en-US" altLang="zh-CN" dirty="0"/>
          </a:p>
          <a:p>
            <a:pPr lvl="1"/>
            <a:r>
              <a:rPr lang="zh-CN" altLang="en-US" dirty="0"/>
              <a:t>训练过程中一是对训练数据的读取，二是为了容错对 </a:t>
            </a:r>
            <a:r>
              <a:rPr lang="en-US" altLang="zh-CN" dirty="0"/>
              <a:t>checkpoint </a:t>
            </a:r>
            <a:r>
              <a:rPr lang="zh-CN" altLang="en-US" dirty="0"/>
              <a:t>的保存和加载。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对存储要求：</a:t>
            </a:r>
            <a:endParaRPr lang="en-US" altLang="zh-CN" b="1" dirty="0"/>
          </a:p>
          <a:p>
            <a:pPr lvl="1"/>
            <a:r>
              <a:rPr lang="zh-CN" altLang="en-US" dirty="0"/>
              <a:t>非结构化的数据集尽量读取更快，减少计算对 </a:t>
            </a:r>
            <a:r>
              <a:rPr lang="en-US" altLang="zh-CN" dirty="0"/>
              <a:t>I/O </a:t>
            </a:r>
            <a:r>
              <a:rPr lang="zh-CN" altLang="en-US" dirty="0"/>
              <a:t>的等待</a:t>
            </a:r>
            <a:endParaRPr lang="en-US" altLang="zh-CN" dirty="0"/>
          </a:p>
          <a:p>
            <a:pPr lvl="1"/>
            <a:r>
              <a:rPr lang="en-US" altLang="zh-CN" dirty="0"/>
              <a:t>Checkpoint </a:t>
            </a:r>
            <a:r>
              <a:rPr lang="zh-CN" altLang="en-US" dirty="0"/>
              <a:t>要求高吞吐、减少训练中断的时间。</a:t>
            </a:r>
          </a:p>
        </p:txBody>
      </p:sp>
    </p:spTree>
    <p:extLst>
      <p:ext uri="{BB962C8B-B14F-4D97-AF65-F5344CB8AC3E}">
        <p14:creationId xmlns:p14="http://schemas.microsoft.com/office/powerpoint/2010/main" val="109049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F53146-537B-8D47-8342-82603DEC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</a:t>
            </a:r>
            <a:r>
              <a:rPr lang="zh-CN" altLang="en-US" dirty="0"/>
              <a:t>：推理部署与智能体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2FD87-E8E7-5948-B361-58DC3ED33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需要把训练完的模型 </a:t>
            </a:r>
            <a:r>
              <a:rPr lang="en-US" altLang="zh-CN" dirty="0"/>
              <a:t>checkpoint</a:t>
            </a:r>
            <a:r>
              <a:rPr lang="zh-CN" altLang="en-US" dirty="0"/>
              <a:t> 进行聚合，不断执行和部署在具体设备或者系统上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对存储要求：</a:t>
            </a:r>
            <a:r>
              <a:rPr lang="zh-CN" altLang="en-US" dirty="0"/>
              <a:t>高频、反复执行推理，既要求高并发、高吞吐，又要求整个流程尽量简单高效。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875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D57CA75-49B0-8741-AC4F-F652C723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大模型业务全流程对存储的需求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0C2B732-06DC-074E-AF98-44134F02B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6110" y="1319619"/>
            <a:ext cx="2922869" cy="463684"/>
          </a:xfrm>
          <a:solidFill>
            <a:srgbClr val="3A8EEC"/>
          </a:solidFill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海量数据、持续更新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5CC9D5D-07D8-AB4D-B7A1-57E8DA27D9B6}"/>
              </a:ext>
            </a:extLst>
          </p:cNvPr>
          <p:cNvSpPr txBox="1">
            <a:spLocks/>
          </p:cNvSpPr>
          <p:nvPr/>
        </p:nvSpPr>
        <p:spPr>
          <a:xfrm>
            <a:off x="4562027" y="1319619"/>
            <a:ext cx="4022813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快速开发、断点保存、多级聚合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64C8E237-BCAC-5042-98BD-2A728F8BE267}"/>
              </a:ext>
            </a:extLst>
          </p:cNvPr>
          <p:cNvSpPr txBox="1">
            <a:spLocks/>
          </p:cNvSpPr>
          <p:nvPr/>
        </p:nvSpPr>
        <p:spPr>
          <a:xfrm>
            <a:off x="8787888" y="1319619"/>
            <a:ext cx="2922869" cy="463684"/>
          </a:xfrm>
          <a:prstGeom prst="rect">
            <a:avLst/>
          </a:prstGeom>
          <a:solidFill>
            <a:srgbClr val="3A8EEC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400" b="1" dirty="0">
                <a:solidFill>
                  <a:schemeClr val="bg1"/>
                </a:solidFill>
              </a:rPr>
              <a:t>高频执行、快速部署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3DFEC26E-FEDC-9C4C-959C-EF96837638A6}"/>
              </a:ext>
            </a:extLst>
          </p:cNvPr>
          <p:cNvSpPr txBox="1">
            <a:spLocks/>
          </p:cNvSpPr>
          <p:nvPr/>
        </p:nvSpPr>
        <p:spPr>
          <a:xfrm>
            <a:off x="101507" y="1319619"/>
            <a:ext cx="1212287" cy="463684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600" b="1" dirty="0">
                <a:solidFill>
                  <a:schemeClr val="tx1"/>
                </a:solidFill>
              </a:rPr>
              <a:t>关键词</a:t>
            </a: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B4435A9E-FDEC-224A-AA9A-2061554109ED}"/>
              </a:ext>
            </a:extLst>
          </p:cNvPr>
          <p:cNvSpPr txBox="1">
            <a:spLocks/>
          </p:cNvSpPr>
          <p:nvPr/>
        </p:nvSpPr>
        <p:spPr>
          <a:xfrm>
            <a:off x="101505" y="2072682"/>
            <a:ext cx="1212287" cy="463684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600" b="1" dirty="0">
                <a:solidFill>
                  <a:schemeClr val="tx1"/>
                </a:solidFill>
              </a:rPr>
              <a:t>业务场景</a:t>
            </a:r>
          </a:p>
        </p:txBody>
      </p:sp>
      <p:sp>
        <p:nvSpPr>
          <p:cNvPr id="3" name="燕尾形 2">
            <a:extLst>
              <a:ext uri="{FF2B5EF4-FFF2-40B4-BE49-F238E27FC236}">
                <a16:creationId xmlns:a16="http://schemas.microsoft.com/office/drawing/2014/main" id="{68E945B1-B846-2643-9DD8-B41B0AAA1F5D}"/>
              </a:ext>
            </a:extLst>
          </p:cNvPr>
          <p:cNvSpPr/>
          <p:nvPr/>
        </p:nvSpPr>
        <p:spPr>
          <a:xfrm>
            <a:off x="1436110" y="2072683"/>
            <a:ext cx="3125917" cy="463683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数据存储和处理</a:t>
            </a:r>
          </a:p>
        </p:txBody>
      </p:sp>
      <p:sp>
        <p:nvSpPr>
          <p:cNvPr id="13" name="燕尾形 12">
            <a:extLst>
              <a:ext uri="{FF2B5EF4-FFF2-40B4-BE49-F238E27FC236}">
                <a16:creationId xmlns:a16="http://schemas.microsoft.com/office/drawing/2014/main" id="{F4B46513-2276-834E-A3C6-EFDF73EA2E9E}"/>
              </a:ext>
            </a:extLst>
          </p:cNvPr>
          <p:cNvSpPr/>
          <p:nvPr/>
        </p:nvSpPr>
        <p:spPr>
          <a:xfrm>
            <a:off x="4562027" y="2072683"/>
            <a:ext cx="4225861" cy="463683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b="1" dirty="0"/>
              <a:t>模型开发的训练和微调</a:t>
            </a:r>
          </a:p>
        </p:txBody>
      </p:sp>
      <p:sp>
        <p:nvSpPr>
          <p:cNvPr id="14" name="燕尾形 13">
            <a:extLst>
              <a:ext uri="{FF2B5EF4-FFF2-40B4-BE49-F238E27FC236}">
                <a16:creationId xmlns:a16="http://schemas.microsoft.com/office/drawing/2014/main" id="{7EC76767-444E-A442-832F-C148FDE0BB0F}"/>
              </a:ext>
            </a:extLst>
          </p:cNvPr>
          <p:cNvSpPr/>
          <p:nvPr/>
        </p:nvSpPr>
        <p:spPr>
          <a:xfrm>
            <a:off x="8787888" y="2072683"/>
            <a:ext cx="2922869" cy="463683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b="1" dirty="0"/>
              <a:t>模型推理和智能体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59D3E5D-233B-714C-A20B-54E5184B01E9}"/>
              </a:ext>
            </a:extLst>
          </p:cNvPr>
          <p:cNvGrpSpPr/>
          <p:nvPr/>
        </p:nvGrpSpPr>
        <p:grpSpPr>
          <a:xfrm>
            <a:off x="1436110" y="2680138"/>
            <a:ext cx="10274647" cy="2000134"/>
            <a:chOff x="1436110" y="2591871"/>
            <a:chExt cx="10274647" cy="2193504"/>
          </a:xfrm>
        </p:grpSpPr>
        <p:sp>
          <p:nvSpPr>
            <p:cNvPr id="15" name="内容占位符 4">
              <a:extLst>
                <a:ext uri="{FF2B5EF4-FFF2-40B4-BE49-F238E27FC236}">
                  <a16:creationId xmlns:a16="http://schemas.microsoft.com/office/drawing/2014/main" id="{650C391F-44F7-B343-B6E8-3E356FD80511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259187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数据采集和导入</a:t>
              </a:r>
            </a:p>
          </p:txBody>
        </p:sp>
        <p:sp>
          <p:nvSpPr>
            <p:cNvPr id="16" name="内容占位符 4">
              <a:extLst>
                <a:ext uri="{FF2B5EF4-FFF2-40B4-BE49-F238E27FC236}">
                  <a16:creationId xmlns:a16="http://schemas.microsoft.com/office/drawing/2014/main" id="{8170C13F-6280-D349-88D6-D8EAB78923FC}"/>
                </a:ext>
              </a:extLst>
            </p:cNvPr>
            <p:cNvSpPr txBox="1">
              <a:spLocks/>
            </p:cNvSpPr>
            <p:nvPr/>
          </p:nvSpPr>
          <p:spPr>
            <a:xfrm>
              <a:off x="4562027" y="2591871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MLOPS</a:t>
              </a:r>
              <a:r>
                <a:rPr lang="zh-CN" altLang="en-US" sz="1200" dirty="0">
                  <a:solidFill>
                    <a:srgbClr val="1D1D1A"/>
                  </a:solidFill>
                </a:rPr>
                <a:t> 实验管理、交互式开发</a:t>
              </a:r>
            </a:p>
          </p:txBody>
        </p:sp>
        <p:sp>
          <p:nvSpPr>
            <p:cNvPr id="17" name="内容占位符 4">
              <a:extLst>
                <a:ext uri="{FF2B5EF4-FFF2-40B4-BE49-F238E27FC236}">
                  <a16:creationId xmlns:a16="http://schemas.microsoft.com/office/drawing/2014/main" id="{B8B07BC8-350B-434A-9458-DF03A55CF5F6}"/>
                </a:ext>
              </a:extLst>
            </p:cNvPr>
            <p:cNvSpPr txBox="1">
              <a:spLocks/>
            </p:cNvSpPr>
            <p:nvPr/>
          </p:nvSpPr>
          <p:spPr>
            <a:xfrm>
              <a:off x="8787888" y="259187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 模型部署</a:t>
              </a:r>
            </a:p>
          </p:txBody>
        </p:sp>
        <p:sp>
          <p:nvSpPr>
            <p:cNvPr id="18" name="内容占位符 4">
              <a:extLst>
                <a:ext uri="{FF2B5EF4-FFF2-40B4-BE49-F238E27FC236}">
                  <a16:creationId xmlns:a16="http://schemas.microsoft.com/office/drawing/2014/main" id="{301F898A-2A7F-1242-B5C5-3E9681D8ACA8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3184630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数据清洗、转换、标注</a:t>
              </a:r>
            </a:p>
          </p:txBody>
        </p:sp>
        <p:sp>
          <p:nvSpPr>
            <p:cNvPr id="19" name="内容占位符 4">
              <a:extLst>
                <a:ext uri="{FF2B5EF4-FFF2-40B4-BE49-F238E27FC236}">
                  <a16:creationId xmlns:a16="http://schemas.microsoft.com/office/drawing/2014/main" id="{41F939B5-71E3-E24E-91CF-1F88096FFA67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3744793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训练数据共享和导出</a:t>
              </a:r>
            </a:p>
          </p:txBody>
        </p:sp>
        <p:sp>
          <p:nvSpPr>
            <p:cNvPr id="20" name="内容占位符 4">
              <a:extLst>
                <a:ext uri="{FF2B5EF4-FFF2-40B4-BE49-F238E27FC236}">
                  <a16:creationId xmlns:a16="http://schemas.microsoft.com/office/drawing/2014/main" id="{3630C0D6-6C99-8D49-AF0E-F01A8095106A}"/>
                </a:ext>
              </a:extLst>
            </p:cNvPr>
            <p:cNvSpPr txBox="1">
              <a:spLocks/>
            </p:cNvSpPr>
            <p:nvPr/>
          </p:nvSpPr>
          <p:spPr>
            <a:xfrm>
              <a:off x="1436110" y="432169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训练数据归档和存储</a:t>
              </a:r>
            </a:p>
          </p:txBody>
        </p:sp>
        <p:sp>
          <p:nvSpPr>
            <p:cNvPr id="21" name="内容占位符 4">
              <a:extLst>
                <a:ext uri="{FF2B5EF4-FFF2-40B4-BE49-F238E27FC236}">
                  <a16:creationId xmlns:a16="http://schemas.microsoft.com/office/drawing/2014/main" id="{5EA9A405-E671-8542-ABD1-82375A3E9D26}"/>
                </a:ext>
              </a:extLst>
            </p:cNvPr>
            <p:cNvSpPr txBox="1">
              <a:spLocks/>
            </p:cNvSpPr>
            <p:nvPr/>
          </p:nvSpPr>
          <p:spPr>
            <a:xfrm>
              <a:off x="4562026" y="3184630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效果评估、数据集读取和加载</a:t>
              </a:r>
            </a:p>
          </p:txBody>
        </p:sp>
        <p:sp>
          <p:nvSpPr>
            <p:cNvPr id="22" name="内容占位符 4">
              <a:extLst>
                <a:ext uri="{FF2B5EF4-FFF2-40B4-BE49-F238E27FC236}">
                  <a16:creationId xmlns:a16="http://schemas.microsoft.com/office/drawing/2014/main" id="{0AC9E1CB-FB67-4F42-84FC-3E31C663A0E3}"/>
                </a:ext>
              </a:extLst>
            </p:cNvPr>
            <p:cNvSpPr txBox="1">
              <a:spLocks/>
            </p:cNvSpPr>
            <p:nvPr/>
          </p:nvSpPr>
          <p:spPr>
            <a:xfrm>
              <a:off x="4562025" y="3744665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 保存和加载</a:t>
              </a:r>
            </a:p>
          </p:txBody>
        </p:sp>
        <p:sp>
          <p:nvSpPr>
            <p:cNvPr id="23" name="内容占位符 4">
              <a:extLst>
                <a:ext uri="{FF2B5EF4-FFF2-40B4-BE49-F238E27FC236}">
                  <a16:creationId xmlns:a16="http://schemas.microsoft.com/office/drawing/2014/main" id="{2B76D900-5780-6848-92B0-4804BD633252}"/>
                </a:ext>
              </a:extLst>
            </p:cNvPr>
            <p:cNvSpPr txBox="1">
              <a:spLocks/>
            </p:cNvSpPr>
            <p:nvPr/>
          </p:nvSpPr>
          <p:spPr>
            <a:xfrm>
              <a:off x="4562024" y="4314252"/>
              <a:ext cx="4022813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 聚合与分发</a:t>
              </a:r>
            </a:p>
          </p:txBody>
        </p:sp>
        <p:sp>
          <p:nvSpPr>
            <p:cNvPr id="24" name="内容占位符 4">
              <a:extLst>
                <a:ext uri="{FF2B5EF4-FFF2-40B4-BE49-F238E27FC236}">
                  <a16:creationId xmlns:a16="http://schemas.microsoft.com/office/drawing/2014/main" id="{25F7B0F9-63C9-FA45-8F74-2F2B3ED7A544}"/>
                </a:ext>
              </a:extLst>
            </p:cNvPr>
            <p:cNvSpPr txBox="1">
              <a:spLocks/>
            </p:cNvSpPr>
            <p:nvPr/>
          </p:nvSpPr>
          <p:spPr>
            <a:xfrm>
              <a:off x="8787888" y="3177191"/>
              <a:ext cx="2922869" cy="4636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实际数据调度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71A2BFB-8F84-054C-84AB-3C748E852F27}"/>
              </a:ext>
            </a:extLst>
          </p:cNvPr>
          <p:cNvGrpSpPr/>
          <p:nvPr/>
        </p:nvGrpSpPr>
        <p:grpSpPr>
          <a:xfrm>
            <a:off x="101505" y="4992052"/>
            <a:ext cx="11609252" cy="1212944"/>
            <a:chOff x="101505" y="5086642"/>
            <a:chExt cx="11609252" cy="1368330"/>
          </a:xfrm>
        </p:grpSpPr>
        <p:sp>
          <p:nvSpPr>
            <p:cNvPr id="12" name="内容占位符 4">
              <a:extLst>
                <a:ext uri="{FF2B5EF4-FFF2-40B4-BE49-F238E27FC236}">
                  <a16:creationId xmlns:a16="http://schemas.microsoft.com/office/drawing/2014/main" id="{AB38B618-D0CA-1844-A2A9-12055744FCA7}"/>
                </a:ext>
              </a:extLst>
            </p:cNvPr>
            <p:cNvSpPr txBox="1">
              <a:spLocks/>
            </p:cNvSpPr>
            <p:nvPr/>
          </p:nvSpPr>
          <p:spPr>
            <a:xfrm>
              <a:off x="101505" y="5538965"/>
              <a:ext cx="1212287" cy="463684"/>
            </a:xfrm>
            <a:prstGeom prst="rect">
              <a:avLst/>
            </a:prstGeom>
            <a:noFill/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600" b="1" dirty="0">
                  <a:solidFill>
                    <a:schemeClr val="tx1"/>
                  </a:solidFill>
                </a:rPr>
                <a:t>存储需求</a:t>
              </a:r>
            </a:p>
          </p:txBody>
        </p:sp>
        <p:sp>
          <p:nvSpPr>
            <p:cNvPr id="25" name="内容占位符 4">
              <a:extLst>
                <a:ext uri="{FF2B5EF4-FFF2-40B4-BE49-F238E27FC236}">
                  <a16:creationId xmlns:a16="http://schemas.microsoft.com/office/drawing/2014/main" id="{9DC82E4C-E1AE-F748-932A-F70982467883}"/>
                </a:ext>
              </a:extLst>
            </p:cNvPr>
            <p:cNvSpPr txBox="1">
              <a:spLocks/>
            </p:cNvSpPr>
            <p:nvPr/>
          </p:nvSpPr>
          <p:spPr>
            <a:xfrm>
              <a:off x="1436109" y="5086642"/>
              <a:ext cx="2922869" cy="1368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跨数据协议、对象支持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高吞吐、大容量</a:t>
              </a:r>
            </a:p>
          </p:txBody>
        </p:sp>
        <p:sp>
          <p:nvSpPr>
            <p:cNvPr id="26" name="内容占位符 4">
              <a:extLst>
                <a:ext uri="{FF2B5EF4-FFF2-40B4-BE49-F238E27FC236}">
                  <a16:creationId xmlns:a16="http://schemas.microsoft.com/office/drawing/2014/main" id="{22A1BE5B-405D-3C4B-AACC-E33FEEA84769}"/>
                </a:ext>
              </a:extLst>
            </p:cNvPr>
            <p:cNvSpPr txBox="1">
              <a:spLocks/>
            </p:cNvSpPr>
            <p:nvPr/>
          </p:nvSpPr>
          <p:spPr>
            <a:xfrm>
              <a:off x="4562023" y="5086642"/>
              <a:ext cx="4022813" cy="1368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训练数据集高读写性能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marL="0" indent="0" algn="ctr">
                <a:lnSpc>
                  <a:spcPct val="100000"/>
                </a:lnSpc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训练数据集预读取、客户端缓存</a:t>
              </a:r>
              <a:endParaRPr lang="en-US" altLang="zh-CN" sz="1200" dirty="0">
                <a:solidFill>
                  <a:srgbClr val="1D1D1A"/>
                </a:solidFill>
              </a:endParaRPr>
            </a:p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en-US" altLang="zh-CN" sz="1200" dirty="0">
                  <a:solidFill>
                    <a:srgbClr val="1D1D1A"/>
                  </a:solidFill>
                </a:rPr>
                <a:t>Checkpoint</a:t>
              </a:r>
              <a:r>
                <a:rPr lang="zh-CN" altLang="en-US" sz="1200" dirty="0">
                  <a:solidFill>
                    <a:srgbClr val="1D1D1A"/>
                  </a:solidFill>
                </a:rPr>
                <a:t>稳定高效写、加载耗时少</a:t>
              </a:r>
            </a:p>
          </p:txBody>
        </p:sp>
        <p:sp>
          <p:nvSpPr>
            <p:cNvPr id="28" name="内容占位符 4">
              <a:extLst>
                <a:ext uri="{FF2B5EF4-FFF2-40B4-BE49-F238E27FC236}">
                  <a16:creationId xmlns:a16="http://schemas.microsoft.com/office/drawing/2014/main" id="{C370DB72-780D-2A44-B82A-310296DF09C2}"/>
                </a:ext>
              </a:extLst>
            </p:cNvPr>
            <p:cNvSpPr txBox="1">
              <a:spLocks/>
            </p:cNvSpPr>
            <p:nvPr/>
          </p:nvSpPr>
          <p:spPr>
            <a:xfrm>
              <a:off x="8787888" y="5086642"/>
              <a:ext cx="2922869" cy="1368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anchor="ctr"/>
            <a:lstStyle>
              <a:lvl1pPr marL="239106" marR="0" indent="-239106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itchFamily="34" charset="0"/>
                <a:buChar char="•"/>
                <a:tabLst/>
                <a:defRPr kumimoji="0" lang="zh-CN" altLang="en-US" sz="20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1pPr>
              <a:lvl2pPr marL="4760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 typeface="Arial" panose="020B0604020202020204" pitchFamily="34" charset="0"/>
                <a:buChar char="◦"/>
                <a:tabLst/>
                <a:defRPr kumimoji="0" lang="zh-CN" altLang="en-US" sz="18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2pPr>
              <a:lvl3pPr marL="833696" marR="0" indent="-236990" algn="l" defTabSz="1218804" rtl="0" eaLnBrk="1" fontAlgn="base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92D050"/>
                </a:buClr>
                <a:buFontTx/>
                <a:buChar char="-"/>
                <a:tabLst/>
                <a:defRPr kumimoji="0" lang="zh-CN" altLang="en-US" sz="1600" b="0" i="0" u="none" strike="noStrike" kern="0" cap="none" spc="0" normalizeH="0" baseline="0" dirty="0">
                  <a:ln>
                    <a:noFill/>
                  </a:ln>
                  <a:solidFill>
                    <a:srgbClr val="374154"/>
                  </a:solidFill>
                  <a:effectLst/>
                  <a:uLnTx/>
                  <a:uFillTx/>
                  <a:latin typeface="Gill Sans MT" panose="020B0502020104020203" pitchFamily="34" charset="0"/>
                  <a:ea typeface="微软雅黑" pitchFamily="34" charset="-122"/>
                  <a:cs typeface="+mn-cs"/>
                </a:defRPr>
              </a:lvl3pPr>
              <a:lvl4pPr marL="21336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9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599" indent="-304800" algn="l" defTabSz="12192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4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itchFamily="34" charset="0"/>
                <a:buNone/>
              </a:pPr>
              <a:r>
                <a:rPr lang="zh-CN" altLang="en-US" sz="1200" dirty="0">
                  <a:solidFill>
                    <a:srgbClr val="1D1D1A"/>
                  </a:solidFill>
                </a:rPr>
                <a:t>高并发、高吞吐、高效率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28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5171DB-FB70-6E42-B568-5CD5DE51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大模型训练在 </a:t>
            </a:r>
            <a:r>
              <a:rPr lang="en-US" altLang="zh-CN" dirty="0"/>
              <a:t>AI</a:t>
            </a:r>
            <a:r>
              <a:rPr lang="zh-CN" altLang="en-US" dirty="0"/>
              <a:t> 系统中划分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95F03-3165-1344-B92F-99C3CC470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589190"/>
          </a:xfrm>
        </p:spPr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AI</a:t>
            </a:r>
            <a:r>
              <a:rPr lang="zh-CN" altLang="en-US" dirty="0"/>
              <a:t>集群划分为：大模型应用、数据系统、</a:t>
            </a:r>
            <a:r>
              <a:rPr lang="en-US" altLang="zh-CN" dirty="0"/>
              <a:t>AI </a:t>
            </a:r>
            <a:r>
              <a:rPr lang="zh-CN" altLang="en-US" dirty="0"/>
              <a:t>系统三部分。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653DD6-5C85-3442-9748-1AE1D811B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182" y="2081067"/>
            <a:ext cx="9264377" cy="421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5171DB-FB70-6E42-B568-5CD5DE51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大模型系统流程对存储的需求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95F03-3165-1344-B92F-99C3CC4702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各环节间的衔接，本质上是对数据在不同子系统中广泛、高效流动的需求。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FC39D9-B08C-7D41-B2B4-FBB1B8259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182" y="2081067"/>
            <a:ext cx="9264377" cy="421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9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大模型时代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的挑战</a:t>
            </a:r>
          </a:p>
        </p:txBody>
      </p:sp>
    </p:spTree>
    <p:extLst>
      <p:ext uri="{BB962C8B-B14F-4D97-AF65-F5344CB8AC3E}">
        <p14:creationId xmlns:p14="http://schemas.microsoft.com/office/powerpoint/2010/main" val="124553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</a:t>
            </a:r>
            <a:r>
              <a:rPr lang="zh-CN" altLang="en-US" dirty="0"/>
              <a:t>：海量小文件的高并发、低延迟读写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海量多模态、异构小文件的高并发、低延迟读写</a:t>
            </a:r>
            <a:endParaRPr lang="en-US" altLang="zh-CN" dirty="0"/>
          </a:p>
          <a:p>
            <a:pPr lvl="1"/>
            <a:r>
              <a:rPr lang="en-US" altLang="zh-CN" dirty="0" err="1"/>
              <a:t>eg.</a:t>
            </a:r>
            <a:r>
              <a:rPr lang="zh-CN" altLang="en-US" dirty="0"/>
              <a:t>，</a:t>
            </a:r>
            <a:r>
              <a:rPr lang="en-US" altLang="zh-CN" dirty="0"/>
              <a:t>LLMs</a:t>
            </a:r>
            <a:r>
              <a:rPr lang="zh-CN" altLang="en-US" dirty="0"/>
              <a:t> 以文本语料为主，同时存在</a:t>
            </a:r>
            <a:r>
              <a:rPr lang="en-US" altLang="zh-CN" dirty="0"/>
              <a:t>pdf</a:t>
            </a:r>
            <a:r>
              <a:rPr lang="zh-CN" altLang="en-US" dirty="0"/>
              <a:t>、</a:t>
            </a:r>
            <a:r>
              <a:rPr lang="en-US" altLang="zh-CN" dirty="0"/>
              <a:t>doc</a:t>
            </a:r>
            <a:r>
              <a:rPr lang="zh-CN" altLang="en-US" dirty="0"/>
              <a:t>、</a:t>
            </a:r>
            <a:r>
              <a:rPr lang="en-US" altLang="zh-CN" dirty="0"/>
              <a:t>excel</a:t>
            </a:r>
            <a:r>
              <a:rPr lang="zh-CN" altLang="en-US" dirty="0"/>
              <a:t> 等各种格式，甚至存在医疗、气象等专用格式。</a:t>
            </a:r>
            <a:endParaRPr lang="en-US" altLang="zh-CN" dirty="0"/>
          </a:p>
          <a:p>
            <a:pPr lvl="1"/>
            <a:r>
              <a:rPr lang="zh-CN" altLang="en-US" dirty="0"/>
              <a:t>大部分为半结构化的数据，其大小从 </a:t>
            </a:r>
            <a:r>
              <a:rPr lang="en-US" altLang="zh-CN" dirty="0"/>
              <a:t>10KB</a:t>
            </a:r>
            <a:r>
              <a:rPr lang="zh-CN" altLang="en-US" dirty="0"/>
              <a:t> 到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不等小文本文件，存在数亿级的文件数量。</a:t>
            </a:r>
            <a:endParaRPr lang="en-US" altLang="zh-CN" dirty="0"/>
          </a:p>
          <a:p>
            <a:pPr lvl="1"/>
            <a:r>
              <a:rPr lang="zh-CN" altLang="en-US" dirty="0"/>
              <a:t>大模型训练过程中，频繁从数据集取 </a:t>
            </a:r>
            <a:r>
              <a:rPr lang="en-US" altLang="zh-CN" dirty="0"/>
              <a:t>Token</a:t>
            </a:r>
            <a:r>
              <a:rPr lang="zh-CN" altLang="en-US" dirty="0"/>
              <a:t>，每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</a:t>
            </a:r>
            <a:r>
              <a:rPr lang="zh-CN" altLang="en-US" dirty="0"/>
              <a:t>，实时高并发小</a:t>
            </a:r>
            <a:r>
              <a:rPr lang="en-US" altLang="zh-CN" dirty="0"/>
              <a:t>IO</a:t>
            </a:r>
            <a:r>
              <a:rPr lang="zh-CN" altLang="en-US" dirty="0"/>
              <a:t>性能需要极低延迟。</a:t>
            </a:r>
            <a:endParaRPr lang="en-US" altLang="zh-CN" dirty="0"/>
          </a:p>
          <a:p>
            <a:pPr lvl="1"/>
            <a:r>
              <a:rPr lang="zh-CN" altLang="en-US" dirty="0"/>
              <a:t>存储性能瓶颈在于对小文件 </a:t>
            </a:r>
            <a:r>
              <a:rPr lang="en-US" altLang="zh-CN" dirty="0"/>
              <a:t>OPS</a:t>
            </a:r>
            <a:r>
              <a:rPr lang="zh-CN" altLang="en-US" dirty="0"/>
              <a:t>，而非带宽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129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II</a:t>
            </a:r>
            <a:r>
              <a:rPr lang="zh-CN" altLang="en-US" dirty="0"/>
              <a:t>：异构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多模态数据，需分布式并行读写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多模态数据快速训练加载，高度依赖分布式并行能力</a:t>
            </a:r>
            <a:endParaRPr lang="en-US" altLang="zh-CN" dirty="0"/>
          </a:p>
          <a:p>
            <a:pPr lvl="1"/>
            <a:r>
              <a:rPr lang="zh-CN" altLang="en-US" dirty="0"/>
              <a:t>异构多模态文件数据间存在关联、嵌套关系，如图</a:t>
            </a:r>
            <a:r>
              <a:rPr lang="en-US" altLang="zh-CN" dirty="0"/>
              <a:t>-</a:t>
            </a:r>
            <a:r>
              <a:rPr lang="zh-CN" altLang="en-US" dirty="0"/>
              <a:t>文对应、文</a:t>
            </a:r>
            <a:r>
              <a:rPr lang="en-US" altLang="zh-CN" dirty="0"/>
              <a:t>-</a:t>
            </a:r>
            <a:r>
              <a:rPr lang="zh-CN" altLang="en-US" dirty="0"/>
              <a:t>视频对应等</a:t>
            </a:r>
            <a:endParaRPr lang="en-US" altLang="zh-CN" dirty="0"/>
          </a:p>
          <a:p>
            <a:pPr lvl="1"/>
            <a:r>
              <a:rPr lang="zh-CN" altLang="en-US" dirty="0"/>
              <a:t>异构数据需被高速加载到 </a:t>
            </a:r>
            <a:r>
              <a:rPr lang="en-US" altLang="zh-CN" dirty="0"/>
              <a:t>LLMs</a:t>
            </a:r>
            <a:r>
              <a:rPr lang="zh-CN" altLang="en-US" dirty="0"/>
              <a:t> 进行分布式训练，高并发、低延迟成为巨大挑战</a:t>
            </a:r>
            <a:endParaRPr lang="en-US" altLang="zh-CN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CD637F8B-52E7-024F-AC2D-78B29235B466}"/>
              </a:ext>
            </a:extLst>
          </p:cNvPr>
          <p:cNvSpPr txBox="1">
            <a:spLocks/>
          </p:cNvSpPr>
          <p:nvPr/>
        </p:nvSpPr>
        <p:spPr>
          <a:xfrm>
            <a:off x="623635" y="5075022"/>
            <a:ext cx="10949493" cy="7266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595757"/>
                </a:solidFill>
              </a:rPr>
              <a:t>对于 </a:t>
            </a:r>
            <a:r>
              <a:rPr lang="en-US" altLang="zh-CN" dirty="0">
                <a:solidFill>
                  <a:srgbClr val="595757"/>
                </a:solidFill>
              </a:rPr>
              <a:t>LLM</a:t>
            </a:r>
            <a:r>
              <a:rPr lang="zh-CN" altLang="en-US" dirty="0">
                <a:solidFill>
                  <a:srgbClr val="595757"/>
                </a:solidFill>
              </a:rPr>
              <a:t> 大语言模型来说，暂时异构并不是主要矛盾</a:t>
            </a:r>
          </a:p>
        </p:txBody>
      </p:sp>
    </p:spTree>
    <p:extLst>
      <p:ext uri="{BB962C8B-B14F-4D97-AF65-F5344CB8AC3E}">
        <p14:creationId xmlns:p14="http://schemas.microsoft.com/office/powerpoint/2010/main" val="7901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3C6E1AF-79E0-D943-B12E-D969929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III</a:t>
            </a:r>
            <a:r>
              <a:rPr lang="zh-CN" altLang="en-US" dirty="0"/>
              <a:t>：超大规模非结构化数据，需海量存储空间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E56D0EC-6C2B-2B40-94EC-9979678B85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en-US" altLang="zh-CN" dirty="0"/>
              <a:t>AI </a:t>
            </a:r>
            <a:r>
              <a:rPr lang="zh-CN" altLang="en-US" dirty="0"/>
              <a:t>大模型需要高质量、大规模、多样性的数据集</a:t>
            </a:r>
            <a:endParaRPr lang="en-US" altLang="zh-CN" dirty="0"/>
          </a:p>
          <a:p>
            <a:pPr lvl="1"/>
            <a:r>
              <a:rPr lang="zh-CN" altLang="en-US" dirty="0"/>
              <a:t>随着数据和模型规模的增长，数据量会呈现指数级增长，独立存储无法满足应用需求</a:t>
            </a:r>
            <a:endParaRPr lang="en-US" altLang="zh-CN" dirty="0"/>
          </a:p>
          <a:p>
            <a:pPr lvl="1"/>
            <a:r>
              <a:rPr lang="zh-CN" altLang="en-US" dirty="0"/>
              <a:t>海量存储空间和可以横向扩展的存储系统尤为重要，分布式存储解决方案势在必行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4506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3C6E1AF-79E0-D943-B12E-D969929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IIII</a:t>
            </a:r>
            <a:r>
              <a:rPr lang="zh-CN" altLang="en-US" dirty="0"/>
              <a:t>：模型训练存储稳定性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E56D0EC-6C2B-2B40-94EC-9979678B85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特点：</a:t>
            </a:r>
            <a:r>
              <a:rPr lang="zh-CN" altLang="en-US" dirty="0"/>
              <a:t>模型训练过程中，需要提供稳定的训练断点保存和回复的存储能力</a:t>
            </a:r>
            <a:endParaRPr lang="en-US" altLang="zh-CN" dirty="0"/>
          </a:p>
          <a:p>
            <a:pPr lvl="1"/>
            <a:r>
              <a:rPr lang="zh-CN" altLang="en-US" dirty="0"/>
              <a:t>为了减少 </a:t>
            </a:r>
            <a:r>
              <a:rPr lang="en-US" altLang="zh-CN" dirty="0"/>
              <a:t>TTA</a:t>
            </a:r>
            <a:r>
              <a:rPr lang="zh-CN" altLang="en-US" dirty="0"/>
              <a:t>，高吞吐和低延时为 </a:t>
            </a:r>
            <a:r>
              <a:rPr lang="en-US" altLang="zh-CN" dirty="0"/>
              <a:t>NPU </a:t>
            </a:r>
            <a:r>
              <a:rPr lang="zh-CN" altLang="en-US" dirty="0"/>
              <a:t>计算提供数据支撑，减少 </a:t>
            </a:r>
            <a:r>
              <a:rPr lang="en-US" altLang="zh-CN" dirty="0"/>
              <a:t>NPU </a:t>
            </a:r>
            <a:r>
              <a:rPr lang="zh-CN" altLang="en-US" dirty="0"/>
              <a:t>计算等待</a:t>
            </a:r>
            <a:endParaRPr lang="en-US" altLang="zh-CN" dirty="0"/>
          </a:p>
          <a:p>
            <a:pPr lvl="1"/>
            <a:r>
              <a:rPr lang="zh-CN" altLang="en-US" dirty="0"/>
              <a:t>模型训练 </a:t>
            </a:r>
            <a:r>
              <a:rPr lang="en-US" altLang="zh-CN" dirty="0"/>
              <a:t>Checkpoint </a:t>
            </a:r>
            <a:r>
              <a:rPr lang="zh-CN" altLang="en-US" dirty="0"/>
              <a:t>必不可少，优化 </a:t>
            </a:r>
            <a:r>
              <a:rPr lang="en-US" altLang="zh-CN" dirty="0"/>
              <a:t>Checkpoint </a:t>
            </a:r>
            <a:r>
              <a:rPr lang="zh-CN" altLang="en-US" dirty="0"/>
              <a:t>并缩短其耗时，减少训练中断时间</a:t>
            </a:r>
            <a:endParaRPr lang="en-US" altLang="zh-CN" dirty="0"/>
          </a:p>
          <a:p>
            <a:pPr lvl="1"/>
            <a:r>
              <a:rPr lang="zh-CN" altLang="en-US" dirty="0"/>
              <a:t>存储模型 </a:t>
            </a:r>
            <a:r>
              <a:rPr lang="en-US" altLang="zh-CN" dirty="0"/>
              <a:t>Checkpoint</a:t>
            </a:r>
            <a:r>
              <a:rPr lang="zh-CN" altLang="en-US" dirty="0"/>
              <a:t> 时，为 </a:t>
            </a:r>
            <a:r>
              <a:rPr lang="en-US" altLang="zh-CN" dirty="0"/>
              <a:t>Checkpoint</a:t>
            </a:r>
            <a:r>
              <a:rPr lang="zh-CN" altLang="en-US" dirty="0"/>
              <a:t> 数据可快速写入，需要高带宽</a:t>
            </a:r>
          </a:p>
          <a:p>
            <a:pPr lvl="1"/>
            <a:r>
              <a:rPr lang="zh-CN" altLang="en-US" dirty="0"/>
              <a:t>提升存储稳定性，避免每次故障元数据同步，需要停止服务重新拉起</a:t>
            </a:r>
          </a:p>
        </p:txBody>
      </p:sp>
    </p:spTree>
    <p:extLst>
      <p:ext uri="{BB962C8B-B14F-4D97-AF65-F5344CB8AC3E}">
        <p14:creationId xmlns:p14="http://schemas.microsoft.com/office/powerpoint/2010/main" val="377148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3C6E1AF-79E0-D943-B12E-D969929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总体存储的挑战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B72B7E-94B5-824B-91BA-DCC6127E4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286" y="1524000"/>
            <a:ext cx="10326190" cy="4702014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ED6DD802-6E3F-EC4F-9C17-1A6AEDBB581B}"/>
              </a:ext>
            </a:extLst>
          </p:cNvPr>
          <p:cNvSpPr/>
          <p:nvPr/>
        </p:nvSpPr>
        <p:spPr>
          <a:xfrm>
            <a:off x="5286703" y="4099034"/>
            <a:ext cx="367863" cy="36786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kumimoji="1" lang="zh-CN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7D7B268-6227-3F4D-BD62-655A706FEDF3}"/>
              </a:ext>
            </a:extLst>
          </p:cNvPr>
          <p:cNvSpPr/>
          <p:nvPr/>
        </p:nvSpPr>
        <p:spPr>
          <a:xfrm>
            <a:off x="6963103" y="4099034"/>
            <a:ext cx="367863" cy="36786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endParaRPr kumimoji="1" lang="zh-CN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5D95D1C-F4FF-BA4C-974E-C68EFBC1E974}"/>
              </a:ext>
            </a:extLst>
          </p:cNvPr>
          <p:cNvSpPr/>
          <p:nvPr/>
        </p:nvSpPr>
        <p:spPr>
          <a:xfrm>
            <a:off x="4766441" y="4797972"/>
            <a:ext cx="367863" cy="36786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endParaRPr kumimoji="1" lang="zh-CN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9E2A5F4-4929-BC41-9F93-0F15017BBCA9}"/>
              </a:ext>
            </a:extLst>
          </p:cNvPr>
          <p:cNvSpPr/>
          <p:nvPr/>
        </p:nvSpPr>
        <p:spPr>
          <a:xfrm>
            <a:off x="7782910" y="4099033"/>
            <a:ext cx="367863" cy="36786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endParaRPr kumimoji="1" lang="zh-CN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625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存储的性能指标</a:t>
            </a:r>
          </a:p>
        </p:txBody>
      </p:sp>
    </p:spTree>
    <p:extLst>
      <p:ext uri="{BB962C8B-B14F-4D97-AF65-F5344CB8AC3E}">
        <p14:creationId xmlns:p14="http://schemas.microsoft.com/office/powerpoint/2010/main" val="321962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C33142-31AE-0442-8B00-07BC49662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内存占用跟</a:t>
            </a:r>
            <a:r>
              <a:rPr lang="en-US" altLang="zh-CN" dirty="0"/>
              <a:t>1</a:t>
            </a:r>
            <a:r>
              <a:rPr lang="zh-CN" altLang="en-US" dirty="0"/>
              <a:t>）模型、</a:t>
            </a:r>
            <a:r>
              <a:rPr lang="en-US" altLang="zh-CN" dirty="0"/>
              <a:t>2</a:t>
            </a:r>
            <a:r>
              <a:rPr lang="zh-CN" altLang="en-US" dirty="0"/>
              <a:t>）优化器、</a:t>
            </a:r>
            <a:r>
              <a:rPr lang="en-US" altLang="zh-CN" dirty="0"/>
              <a:t>3</a:t>
            </a:r>
            <a:r>
              <a:rPr lang="zh-CN" altLang="en-US" dirty="0"/>
              <a:t>）激活值有强关联</a:t>
            </a:r>
            <a:endParaRPr lang="en-US" altLang="zh-CN" dirty="0"/>
          </a:p>
          <a:p>
            <a:r>
              <a:rPr lang="zh-CN" altLang="en-US" dirty="0"/>
              <a:t>模型 </a:t>
            </a:r>
            <a:r>
              <a:rPr lang="en-US" altLang="zh-CN" dirty="0"/>
              <a:t>Model</a:t>
            </a:r>
          </a:p>
          <a:p>
            <a:pPr lvl="1"/>
            <a:r>
              <a:rPr lang="en-US" altLang="zh-CN" sz="1600" dirty="0"/>
              <a:t>Parameters</a:t>
            </a:r>
            <a:r>
              <a:rPr lang="zh-CN" altLang="en-US" sz="1600" dirty="0"/>
              <a:t> 权重参数 </a:t>
            </a:r>
            <a:r>
              <a:rPr lang="en-US" altLang="zh-CN" sz="1600" dirty="0"/>
              <a:t>(half)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  <a:r>
              <a:rPr lang="zh-CN" altLang="en-US" sz="1600" dirty="0"/>
              <a:t>，</a:t>
            </a:r>
            <a:endParaRPr lang="en-US" altLang="zh-CN" sz="1600" dirty="0"/>
          </a:p>
          <a:p>
            <a:pPr lvl="1"/>
            <a:r>
              <a:rPr lang="en-US" altLang="zh-CN" sz="1600" dirty="0"/>
              <a:t>Gradient</a:t>
            </a:r>
            <a:r>
              <a:rPr lang="zh-CN" altLang="en-US" sz="1600" dirty="0"/>
              <a:t> 梯度参数 </a:t>
            </a:r>
            <a:r>
              <a:rPr lang="en-US" altLang="zh-CN" sz="1600" dirty="0"/>
              <a:t>(half)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  <a:r>
              <a:rPr lang="zh-CN" altLang="en-US" sz="1600" dirty="0"/>
              <a:t>，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优化器状态 </a:t>
            </a:r>
            <a:r>
              <a:rPr lang="en-US" altLang="zh-CN" sz="2000" dirty="0"/>
              <a:t>Optimizers</a:t>
            </a:r>
            <a:r>
              <a:rPr lang="zh-CN" altLang="en-US" sz="2000" dirty="0"/>
              <a:t> </a:t>
            </a:r>
            <a:r>
              <a:rPr lang="en-US" altLang="zh-CN" sz="2000" dirty="0"/>
              <a:t>status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Master</a:t>
            </a:r>
            <a:r>
              <a:rPr lang="zh-CN" altLang="en-US" sz="1800" dirty="0"/>
              <a:t> </a:t>
            </a:r>
            <a:r>
              <a:rPr lang="en-US" altLang="zh-CN" sz="1800" dirty="0"/>
              <a:t>Weight</a:t>
            </a:r>
            <a:r>
              <a:rPr lang="zh-CN" altLang="en-US" sz="1800" dirty="0"/>
              <a:t> </a:t>
            </a:r>
            <a:r>
              <a:rPr lang="en-US" altLang="zh-CN" sz="1800" dirty="0"/>
              <a:t>(FP32)</a:t>
            </a:r>
            <a:r>
              <a:rPr lang="zh-CN" altLang="en-US" sz="1800" dirty="0"/>
              <a:t> </a:t>
            </a:r>
            <a:r>
              <a:rPr lang="en-US" altLang="zh-CN" sz="1800" dirty="0"/>
              <a:t>4</a:t>
            </a:r>
            <a:r>
              <a:rPr lang="zh-CN" altLang="en-US" sz="1800" dirty="0"/>
              <a:t> </a:t>
            </a:r>
            <a:r>
              <a:rPr lang="en-US" altLang="zh-CN" sz="1800" dirty="0"/>
              <a:t>bytes</a:t>
            </a:r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Adam</a:t>
            </a:r>
            <a:r>
              <a:rPr lang="zh-CN" altLang="en-US" sz="1800" dirty="0"/>
              <a:t> </a:t>
            </a:r>
            <a:r>
              <a:rPr lang="en-US" altLang="zh-CN" sz="1800" dirty="0"/>
              <a:t>m</a:t>
            </a:r>
            <a:r>
              <a:rPr lang="zh-CN" altLang="en-US" sz="1800" dirty="0"/>
              <a:t> </a:t>
            </a:r>
            <a:r>
              <a:rPr lang="en-US" altLang="zh-CN" sz="1800" dirty="0"/>
              <a:t>(FP32)</a:t>
            </a:r>
            <a:r>
              <a:rPr lang="zh-CN" altLang="en-US" sz="1800" dirty="0"/>
              <a:t> </a:t>
            </a:r>
            <a:r>
              <a:rPr lang="en-US" altLang="zh-CN" sz="1800" dirty="0"/>
              <a:t>4</a:t>
            </a:r>
            <a:r>
              <a:rPr lang="zh-CN" altLang="en-US" sz="1800" dirty="0"/>
              <a:t> </a:t>
            </a:r>
            <a:r>
              <a:rPr lang="en-US" altLang="zh-CN" sz="1800" dirty="0"/>
              <a:t>bytes</a:t>
            </a:r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Adam</a:t>
            </a:r>
            <a:r>
              <a:rPr lang="zh-CN" altLang="en-US" sz="1800" dirty="0"/>
              <a:t> </a:t>
            </a:r>
            <a:r>
              <a:rPr lang="en-US" altLang="zh-CN" sz="1800" dirty="0"/>
              <a:t>v</a:t>
            </a:r>
            <a:r>
              <a:rPr lang="zh-CN" altLang="en-US" sz="1800" dirty="0"/>
              <a:t> </a:t>
            </a:r>
            <a:r>
              <a:rPr lang="en-US" altLang="zh-CN" sz="1800" dirty="0"/>
              <a:t>(FP32)</a:t>
            </a:r>
            <a:r>
              <a:rPr lang="zh-CN" altLang="en-US" sz="1800" dirty="0"/>
              <a:t> </a:t>
            </a:r>
            <a:r>
              <a:rPr lang="en-US" altLang="zh-CN" sz="1800" dirty="0"/>
              <a:t>4</a:t>
            </a:r>
            <a:r>
              <a:rPr lang="zh-CN" altLang="en-US" sz="1800" dirty="0"/>
              <a:t> </a:t>
            </a:r>
            <a:r>
              <a:rPr lang="en-US" altLang="zh-CN" sz="1800" dirty="0"/>
              <a:t>bytes</a:t>
            </a: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总的内存开销，</a:t>
            </a:r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amount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memory</a:t>
            </a:r>
            <a:r>
              <a:rPr lang="zh-CN" altLang="en-US" sz="2000" dirty="0"/>
              <a:t> </a:t>
            </a:r>
            <a:r>
              <a:rPr lang="en-US" altLang="zh-CN" sz="2000" dirty="0"/>
              <a:t>needed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 lvl="1"/>
            <a:r>
              <a:rPr lang="zh-CN" altLang="en-US" dirty="0">
                <a:highlight>
                  <a:srgbClr val="FFFF00"/>
                </a:highlight>
              </a:rPr>
              <a:t>公式</a:t>
            </a:r>
            <a:endParaRPr lang="en-US" altLang="zh-CN" dirty="0">
              <a:highlight>
                <a:srgbClr val="FFFF00"/>
              </a:highlight>
            </a:endParaRPr>
          </a:p>
          <a:p>
            <a:pPr lvl="1"/>
            <a:endParaRPr lang="en-US" altLang="zh-CN" dirty="0">
              <a:highlight>
                <a:srgbClr val="FFFF00"/>
              </a:highlight>
            </a:endParaRPr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i="1" dirty="0"/>
              <a:t>175B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GPT3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LLMs</a:t>
            </a:r>
            <a:r>
              <a:rPr lang="zh-CN" altLang="en-US" sz="2000" i="1" dirty="0"/>
              <a:t> 需要 </a:t>
            </a:r>
            <a:r>
              <a:rPr lang="en-US" altLang="zh-CN" sz="2000" i="1" dirty="0"/>
              <a:t>272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GB</a:t>
            </a:r>
            <a:r>
              <a:rPr lang="zh-CN" altLang="en-US" sz="2000" i="1" dirty="0"/>
              <a:t>内存，训练时需要 </a:t>
            </a:r>
            <a:r>
              <a:rPr lang="en-US" altLang="zh-CN" sz="2000" i="1" dirty="0"/>
              <a:t>XXX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GB</a:t>
            </a:r>
            <a:r>
              <a:rPr lang="zh-CN" altLang="en-US" sz="2000" i="1" dirty="0"/>
              <a:t> 内存</a:t>
            </a:r>
            <a:endParaRPr lang="en-US" altLang="zh-CN" sz="2000" i="1" dirty="0"/>
          </a:p>
          <a:p>
            <a:pPr lvl="1"/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D26F8A0-BAE7-C24E-A24C-C04C3B22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3057721"/>
            <a:ext cx="6802574" cy="329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2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FFAEF89-AE4D-B54C-BA31-3486C5BD0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243611"/>
              </p:ext>
            </p:extLst>
          </p:nvPr>
        </p:nvGraphicFramePr>
        <p:xfrm>
          <a:off x="6098381" y="1439916"/>
          <a:ext cx="5769037" cy="485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C33142-31AE-0442-8B00-07BC49662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内存占用跟</a:t>
            </a:r>
            <a:r>
              <a:rPr lang="en-US" altLang="zh-CN" dirty="0"/>
              <a:t>1</a:t>
            </a:r>
            <a:r>
              <a:rPr lang="zh-CN" altLang="en-US" dirty="0"/>
              <a:t>）模型、</a:t>
            </a:r>
            <a:r>
              <a:rPr lang="en-US" altLang="zh-CN" dirty="0"/>
              <a:t>2</a:t>
            </a:r>
            <a:r>
              <a:rPr lang="zh-CN" altLang="en-US" dirty="0"/>
              <a:t>）优化器、</a:t>
            </a:r>
            <a:r>
              <a:rPr lang="en-US" altLang="zh-CN" dirty="0"/>
              <a:t>3</a:t>
            </a:r>
            <a:r>
              <a:rPr lang="zh-CN" altLang="en-US" dirty="0"/>
              <a:t>）激活值有强关联</a:t>
            </a:r>
            <a:endParaRPr lang="en-US" altLang="zh-CN" dirty="0"/>
          </a:p>
          <a:p>
            <a:r>
              <a:rPr lang="zh-CN" altLang="en-US" b="1" dirty="0"/>
              <a:t>模型 </a:t>
            </a:r>
            <a:r>
              <a:rPr lang="en-US" altLang="zh-CN" b="1" dirty="0"/>
              <a:t>Model</a:t>
            </a:r>
          </a:p>
          <a:p>
            <a:pPr lvl="1"/>
            <a:r>
              <a:rPr lang="en-US" altLang="zh-CN" sz="1600" dirty="0"/>
              <a:t>Parameters</a:t>
            </a:r>
            <a:r>
              <a:rPr lang="zh-CN" altLang="en-US" sz="1600" dirty="0"/>
              <a:t> 权重参数 </a:t>
            </a:r>
            <a:r>
              <a:rPr lang="en-US" altLang="zh-CN" sz="1600" dirty="0"/>
              <a:t>(half)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  <a:r>
              <a:rPr lang="zh-CN" altLang="en-US" sz="1600" dirty="0"/>
              <a:t>，</a:t>
            </a:r>
            <a:endParaRPr lang="en-US" altLang="zh-CN" sz="1600" dirty="0"/>
          </a:p>
          <a:p>
            <a:pPr lvl="1"/>
            <a:r>
              <a:rPr lang="en-US" altLang="zh-CN" sz="1600" dirty="0"/>
              <a:t>Gradient</a:t>
            </a:r>
            <a:r>
              <a:rPr lang="zh-CN" altLang="en-US" sz="1600" dirty="0"/>
              <a:t> 梯度参数 </a:t>
            </a:r>
            <a:r>
              <a:rPr lang="en-US" altLang="zh-CN" sz="1600" dirty="0"/>
              <a:t>(half)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  <a:r>
              <a:rPr lang="zh-CN" altLang="en-US" sz="1600" dirty="0"/>
              <a:t>，</a:t>
            </a:r>
            <a:endParaRPr lang="en-US" altLang="zh-CN" sz="16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优化器状态 </a:t>
            </a:r>
            <a:r>
              <a:rPr lang="en-US" altLang="zh-CN" sz="2000" b="1" dirty="0"/>
              <a:t>Optimizers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status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pPr lvl="1"/>
            <a:r>
              <a:rPr lang="en-US" altLang="zh-CN" sz="1600" dirty="0"/>
              <a:t>Master</a:t>
            </a:r>
            <a:r>
              <a:rPr lang="zh-CN" altLang="en-US" sz="1600" dirty="0"/>
              <a:t> </a:t>
            </a:r>
            <a:r>
              <a:rPr lang="en-US" altLang="zh-CN" sz="1600" dirty="0"/>
              <a:t>Weight</a:t>
            </a:r>
            <a:r>
              <a:rPr lang="zh-CN" altLang="en-US" sz="1600" dirty="0"/>
              <a:t> </a:t>
            </a:r>
            <a:r>
              <a:rPr lang="en-US" altLang="zh-CN" sz="1600" dirty="0"/>
              <a:t>(FP32)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</a:p>
          <a:p>
            <a:pPr lvl="1"/>
            <a:r>
              <a:rPr lang="en-US" altLang="zh-CN" sz="1600" dirty="0"/>
              <a:t>Adam</a:t>
            </a:r>
            <a:r>
              <a:rPr lang="zh-CN" altLang="en-US" sz="1600" dirty="0"/>
              <a:t> </a:t>
            </a:r>
            <a:r>
              <a:rPr lang="en-US" altLang="zh-CN" sz="1600" dirty="0"/>
              <a:t>m</a:t>
            </a:r>
            <a:r>
              <a:rPr lang="zh-CN" altLang="en-US" sz="1600" dirty="0"/>
              <a:t> </a:t>
            </a:r>
            <a:r>
              <a:rPr lang="en-US" altLang="zh-CN" sz="1600" dirty="0"/>
              <a:t>(FP32)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</a:p>
          <a:p>
            <a:pPr lvl="1"/>
            <a:r>
              <a:rPr lang="en-US" altLang="zh-CN" sz="1600" dirty="0"/>
              <a:t>Adam</a:t>
            </a:r>
            <a:r>
              <a:rPr lang="zh-CN" altLang="en-US" sz="1600" dirty="0"/>
              <a:t> </a:t>
            </a:r>
            <a:r>
              <a:rPr lang="en-US" altLang="zh-CN" sz="1600" dirty="0"/>
              <a:t>v</a:t>
            </a:r>
            <a:r>
              <a:rPr lang="zh-CN" altLang="en-US" sz="1600" dirty="0"/>
              <a:t> </a:t>
            </a:r>
            <a:r>
              <a:rPr lang="en-US" altLang="zh-CN" sz="1600" dirty="0"/>
              <a:t>(FP32)</a:t>
            </a:r>
            <a:r>
              <a:rPr lang="zh-CN" altLang="en-US" sz="1600" dirty="0"/>
              <a:t> </a:t>
            </a:r>
            <a:r>
              <a:rPr lang="en-US" altLang="zh-CN" sz="1600" dirty="0"/>
              <a:t>4</a:t>
            </a:r>
            <a:r>
              <a:rPr lang="zh-CN" altLang="en-US" sz="1600" dirty="0"/>
              <a:t> </a:t>
            </a:r>
            <a:r>
              <a:rPr lang="en-US" altLang="zh-CN" sz="1600" dirty="0"/>
              <a:t>bytes</a:t>
            </a:r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b="1" dirty="0"/>
              <a:t>激活函数：</a:t>
            </a:r>
            <a:r>
              <a:rPr lang="en-US" altLang="zh-CN" sz="2000" b="1" dirty="0"/>
              <a:t>forward</a:t>
            </a:r>
            <a:r>
              <a:rPr lang="zh-CN" altLang="en-US" sz="2000" b="1" dirty="0"/>
              <a:t>中保存，用于反向传播</a:t>
            </a:r>
            <a:endParaRPr lang="zh-CN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353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351E5C7-9F9E-7144-AFA5-FE27E33B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8EF63-E653-4945-9F6E-83957BE064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 代表 </a:t>
            </a:r>
            <a:r>
              <a:rPr lang="en-US" altLang="zh-CN" dirty="0"/>
              <a:t>batch size</a:t>
            </a:r>
            <a:r>
              <a:rPr lang="zh-CN" altLang="en-US" dirty="0"/>
              <a:t>，  </a:t>
            </a:r>
            <a:r>
              <a:rPr lang="en-US" altLang="zh-CN" dirty="0"/>
              <a:t>s</a:t>
            </a:r>
            <a:r>
              <a:rPr lang="zh-CN" altLang="en-US" dirty="0"/>
              <a:t> 代表 </a:t>
            </a:r>
            <a:r>
              <a:rPr lang="en-US" altLang="zh-CN" dirty="0"/>
              <a:t>sequence length</a:t>
            </a:r>
            <a:r>
              <a:rPr lang="zh-CN" altLang="en-US" dirty="0"/>
              <a:t>，</a:t>
            </a:r>
            <a:r>
              <a:rPr lang="en-US" altLang="zh-CN" dirty="0"/>
              <a:t>L</a:t>
            </a:r>
            <a:r>
              <a:rPr lang="zh-CN" altLang="en-US" dirty="0"/>
              <a:t> 代表层数，</a:t>
            </a:r>
            <a:r>
              <a:rPr lang="en-US" altLang="zh-CN" dirty="0"/>
              <a:t>h</a:t>
            </a:r>
            <a:r>
              <a:rPr lang="zh-CN" altLang="en-US" dirty="0"/>
              <a:t> 代表隐变量大小，</a:t>
            </a:r>
            <a:r>
              <a:rPr lang="en-US" altLang="zh-CN" dirty="0"/>
              <a:t>a</a:t>
            </a:r>
            <a:r>
              <a:rPr lang="zh-CN" altLang="en-US" dirty="0"/>
              <a:t> 代表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  <a:r>
              <a:rPr lang="zh-CN" altLang="en-US" dirty="0"/>
              <a:t> 头数。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483AD9-7D4C-3140-93B8-CA5915E7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5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A38F757-992F-BB43-BB29-DDB7AF309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激活函数：</a:t>
            </a:r>
            <a:r>
              <a:rPr lang="en-US" altLang="zh-CN" dirty="0"/>
              <a:t>forward</a:t>
            </a:r>
            <a:r>
              <a:rPr lang="zh-CN" altLang="en-US" dirty="0"/>
              <a:t>中保存，用于反向传播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内容占位符 1">
                <a:extLst>
                  <a:ext uri="{FF2B5EF4-FFF2-40B4-BE49-F238E27FC236}">
                    <a16:creationId xmlns:a16="http://schemas.microsoft.com/office/drawing/2014/main" id="{2B38E1F3-D38C-7C4E-A7F7-E0838B53886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208382871"/>
                  </p:ext>
                </p:extLst>
              </p:nvPr>
            </p:nvGraphicFramePr>
            <p:xfrm>
              <a:off x="623888" y="1360487"/>
              <a:ext cx="10963276" cy="48301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85353">
                      <a:extLst>
                        <a:ext uri="{9D8B030D-6E8A-4147-A177-3AD203B41FA5}">
                          <a16:colId xmlns:a16="http://schemas.microsoft.com/office/drawing/2014/main" val="2563209585"/>
                        </a:ext>
                      </a:extLst>
                    </a:gridCol>
                    <a:gridCol w="7277923">
                      <a:extLst>
                        <a:ext uri="{9D8B030D-6E8A-4147-A177-3AD203B41FA5}">
                          <a16:colId xmlns:a16="http://schemas.microsoft.com/office/drawing/2014/main" val="63208591"/>
                        </a:ext>
                      </a:extLst>
                    </a:gridCol>
                  </a:tblGrid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Configuration</a:t>
                          </a:r>
                          <a:endParaRPr lang="zh-CN" altLang="en-US" sz="1800" b="1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Activations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Memory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Pre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Transformer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Layers</a:t>
                          </a:r>
                          <a:endParaRPr lang="zh-CN" altLang="en-US" sz="1800" b="1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2264277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no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Parallelism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(32+5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𝑎𝑠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038724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(Baseline)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(10+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𝑎𝑠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962281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SP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𝑎𝑠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1638856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SAR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(10+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471159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+SAR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num>
                                  <m:den>
                                    <m:r>
                                      <a:rPr lang="en-US" altLang="zh-CN" sz="1800" b="0" i="1" smtClean="0">
                                        <a:solidFill>
                                          <a:srgbClr val="5957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453733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FAR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(full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activation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recompute)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219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𝑠𝑏h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595757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3932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内容占位符 1">
                <a:extLst>
                  <a:ext uri="{FF2B5EF4-FFF2-40B4-BE49-F238E27FC236}">
                    <a16:creationId xmlns:a16="http://schemas.microsoft.com/office/drawing/2014/main" id="{2B38E1F3-D38C-7C4E-A7F7-E0838B538862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208382871"/>
                  </p:ext>
                </p:extLst>
              </p:nvPr>
            </p:nvGraphicFramePr>
            <p:xfrm>
              <a:off x="623888" y="1360487"/>
              <a:ext cx="10963276" cy="48301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85353">
                      <a:extLst>
                        <a:ext uri="{9D8B030D-6E8A-4147-A177-3AD203B41FA5}">
                          <a16:colId xmlns:a16="http://schemas.microsoft.com/office/drawing/2014/main" val="2563209585"/>
                        </a:ext>
                      </a:extLst>
                    </a:gridCol>
                    <a:gridCol w="7277923">
                      <a:extLst>
                        <a:ext uri="{9D8B030D-6E8A-4147-A177-3AD203B41FA5}">
                          <a16:colId xmlns:a16="http://schemas.microsoft.com/office/drawing/2014/main" val="63208591"/>
                        </a:ext>
                      </a:extLst>
                    </a:gridCol>
                  </a:tblGrid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Configuration</a:t>
                          </a:r>
                          <a:endParaRPr lang="zh-CN" altLang="en-US" sz="1800" b="1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Activations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Memory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Pre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Transformer</a:t>
                          </a:r>
                          <a:r>
                            <a:rPr lang="zh-CN" altLang="en-US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b="1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Layers</a:t>
                          </a:r>
                          <a:endParaRPr lang="zh-CN" altLang="en-US" sz="1800" b="1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2264277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no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Parallelism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100000" b="-49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038724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(Baseline)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203704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962281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SP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298182" b="-29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1638856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SAR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405556" b="-20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71159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TP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SP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+SAR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496364" b="-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4537333"/>
                      </a:ext>
                    </a:extLst>
                  </a:tr>
                  <a:tr h="69001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FAR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(full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activation</a:t>
                          </a:r>
                          <a:r>
                            <a:rPr lang="zh-CN" altLang="en-US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US" altLang="zh-CN" sz="1800" dirty="0">
                              <a:solidFill>
                                <a:srgbClr val="595757"/>
                              </a:solidFill>
                              <a:latin typeface="Gill Sans MT" panose="020B0502020104020203" pitchFamily="34" charset="0"/>
                            </a:rPr>
                            <a:t>recompute)</a:t>
                          </a:r>
                          <a:endParaRPr lang="zh-CN" altLang="en-US" sz="1800" dirty="0">
                            <a:solidFill>
                              <a:srgbClr val="595757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0697" t="-6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39328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93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143260-3F5D-5449-9C3F-EEA8BE08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9659BF-C11A-2E43-A2E5-6A053D10A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衡量块存储产品的性能指标主要包括 </a:t>
            </a:r>
            <a:r>
              <a:rPr lang="en-US" altLang="zh-CN" dirty="0"/>
              <a:t>IOPS</a:t>
            </a:r>
            <a:r>
              <a:rPr lang="zh-CN" altLang="en-US" dirty="0"/>
              <a:t>、吞吐量和访问时延。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对于分布式存储系统的性能评判指标主要包括：延时、</a:t>
            </a:r>
            <a:r>
              <a:rPr lang="en-US" altLang="zh-CN" dirty="0"/>
              <a:t>iops</a:t>
            </a:r>
            <a:r>
              <a:rPr lang="zh-CN" altLang="en-US" dirty="0"/>
              <a:t>、带宽等。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824512-6BDD-9449-AE67-CB286A61DF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16"/>
          <a:stretch/>
        </p:blipFill>
        <p:spPr>
          <a:xfrm>
            <a:off x="2074681" y="3177890"/>
            <a:ext cx="8047399" cy="31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0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143260-3F5D-5449-9C3F-EEA8BE08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 </a:t>
            </a:r>
            <a:r>
              <a:rPr lang="en-US" altLang="zh-CN" dirty="0"/>
              <a:t>I</a:t>
            </a:r>
            <a:r>
              <a:rPr lang="zh-CN" altLang="en-US" dirty="0"/>
              <a:t>：</a:t>
            </a:r>
            <a:r>
              <a:rPr lang="en-US" altLang="zh-CN" dirty="0"/>
              <a:t>IOPS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9659BF-C11A-2E43-A2E5-6A053D10A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OPS</a:t>
            </a:r>
            <a:r>
              <a:rPr lang="zh-CN" altLang="en-US" dirty="0"/>
              <a:t>（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Output Operations per Second</a:t>
            </a:r>
            <a:r>
              <a:rPr lang="zh-CN" altLang="en-US" dirty="0"/>
              <a:t>），每秒钟可以处理 </a:t>
            </a:r>
            <a:r>
              <a:rPr lang="en-US" altLang="zh-CN" dirty="0"/>
              <a:t>I/O</a:t>
            </a:r>
            <a:r>
              <a:rPr lang="zh-CN" altLang="en-US" dirty="0"/>
              <a:t> 数， 表示块存储处理读写（输出</a:t>
            </a:r>
            <a:r>
              <a:rPr lang="en-US" altLang="zh-CN" dirty="0"/>
              <a:t>/</a:t>
            </a:r>
            <a:r>
              <a:rPr lang="zh-CN" altLang="en-US" dirty="0"/>
              <a:t>输入）的能力，单位为次，衡量存储系统 </a:t>
            </a:r>
            <a:r>
              <a:rPr lang="en-US" altLang="zh-CN" dirty="0"/>
              <a:t>I/O</a:t>
            </a:r>
            <a:r>
              <a:rPr lang="zh-CN" altLang="en-US" dirty="0"/>
              <a:t> 处理能力。</a:t>
            </a:r>
          </a:p>
          <a:p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56DC72-C527-D840-8FC3-44770AA04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389200"/>
              </p:ext>
            </p:extLst>
          </p:nvPr>
        </p:nvGraphicFramePr>
        <p:xfrm>
          <a:off x="609655" y="2564524"/>
          <a:ext cx="10843152" cy="3541987"/>
        </p:xfrm>
        <a:graphic>
          <a:graphicData uri="http://schemas.openxmlformats.org/drawingml/2006/table">
            <a:tbl>
              <a:tblPr/>
              <a:tblGrid>
                <a:gridCol w="2217628">
                  <a:extLst>
                    <a:ext uri="{9D8B030D-6E8A-4147-A177-3AD203B41FA5}">
                      <a16:colId xmlns:a16="http://schemas.microsoft.com/office/drawing/2014/main" val="1292039069"/>
                    </a:ext>
                  </a:extLst>
                </a:gridCol>
                <a:gridCol w="4014951">
                  <a:extLst>
                    <a:ext uri="{9D8B030D-6E8A-4147-A177-3AD203B41FA5}">
                      <a16:colId xmlns:a16="http://schemas.microsoft.com/office/drawing/2014/main" val="2607712703"/>
                    </a:ext>
                  </a:extLst>
                </a:gridCol>
                <a:gridCol w="4610573">
                  <a:extLst>
                    <a:ext uri="{9D8B030D-6E8A-4147-A177-3AD203B41FA5}">
                      <a16:colId xmlns:a16="http://schemas.microsoft.com/office/drawing/2014/main" val="3990643812"/>
                    </a:ext>
                  </a:extLst>
                </a:gridCol>
              </a:tblGrid>
              <a:tr h="429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指标</a:t>
                      </a:r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描述</a:t>
                      </a:r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数据访问方式</a:t>
                      </a:r>
                      <a:endParaRPr lang="zh-CN" altLang="en-US" sz="1600" b="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916365"/>
                  </a:ext>
                </a:extLst>
              </a:tr>
              <a:tr h="71904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总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操作总次数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对硬盘存储位置的不连续访问和连续访问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83308"/>
                  </a:ext>
                </a:extLst>
              </a:tr>
              <a:tr h="59828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随机读</a:t>
                      </a:r>
                      <a:r>
                        <a:rPr 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每秒执行的随机读</a:t>
                      </a:r>
                      <a:r>
                        <a:rPr 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对硬盘存储位置的不连续访问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696339"/>
                  </a:ext>
                </a:extLst>
              </a:tr>
              <a:tr h="59828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随机写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每秒执行的随机写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53881"/>
                  </a:ext>
                </a:extLst>
              </a:tr>
              <a:tr h="59828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顺序读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每秒执行的顺序读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对硬盘存储位置的连续访问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671720"/>
                  </a:ext>
                </a:extLst>
              </a:tr>
              <a:tr h="59828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顺序写</a:t>
                      </a:r>
                      <a:r>
                        <a:rPr lang="en-US" sz="1600" b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IOPS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每秒执行的顺序写</a:t>
                      </a:r>
                      <a:r>
                        <a:rPr 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I/O</a:t>
                      </a:r>
                      <a:r>
                        <a:rPr lang="zh-CN" altLang="en-US" sz="1600" b="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操作的平均次数</a:t>
                      </a:r>
                    </a:p>
                  </a:txBody>
                  <a:tcPr marL="77025" marR="77025" marT="59250" marB="59250" anchor="ctr">
                    <a:lnL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152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143260-3F5D-5449-9C3F-EEA8BE08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 </a:t>
            </a:r>
            <a:r>
              <a:rPr lang="en-US" altLang="zh-CN" dirty="0"/>
              <a:t>II</a:t>
            </a:r>
            <a:r>
              <a:rPr lang="zh-CN" altLang="en-US" dirty="0"/>
              <a:t>：吞吐量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9659BF-C11A-2E43-A2E5-6A053D10AC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吞吐量 </a:t>
            </a:r>
            <a:r>
              <a:rPr lang="en-US" altLang="zh-CN" dirty="0"/>
              <a:t>= IOPS * I/O</a:t>
            </a:r>
            <a:r>
              <a:rPr lang="zh-CN" altLang="en-US" dirty="0"/>
              <a:t>大小，单位时间内可以成功传输的数据数量，单位为</a:t>
            </a:r>
            <a:r>
              <a:rPr lang="en-US" altLang="zh-CN" dirty="0"/>
              <a:t>MB/s</a:t>
            </a:r>
            <a:r>
              <a:rPr lang="zh-CN" altLang="en-US" dirty="0"/>
              <a:t>，存储介质的 </a:t>
            </a:r>
            <a:r>
              <a:rPr lang="en-US" altLang="zh-CN" dirty="0"/>
              <a:t>I/O</a:t>
            </a:r>
            <a:r>
              <a:rPr lang="zh-CN" altLang="en-US" dirty="0"/>
              <a:t> 越大，</a:t>
            </a:r>
            <a:r>
              <a:rPr lang="en-US" altLang="zh-CN" dirty="0"/>
              <a:t>IOPS</a:t>
            </a:r>
            <a:r>
              <a:rPr lang="zh-CN" altLang="en-US" dirty="0"/>
              <a:t> 越高，那么每秒 </a:t>
            </a:r>
            <a:r>
              <a:rPr lang="en-US" altLang="zh-CN" dirty="0"/>
              <a:t>I/O</a:t>
            </a:r>
            <a:r>
              <a:rPr lang="zh-CN" altLang="en-US" dirty="0"/>
              <a:t> 吞吐量就越高。</a:t>
            </a:r>
            <a:endParaRPr lang="en-US" altLang="zh-CN" dirty="0"/>
          </a:p>
          <a:p>
            <a:r>
              <a:rPr lang="zh-CN" altLang="en-US" dirty="0"/>
              <a:t>当应用 </a:t>
            </a:r>
            <a:r>
              <a:rPr lang="en-US" altLang="zh-CN" dirty="0"/>
              <a:t>I/O</a:t>
            </a:r>
            <a:r>
              <a:rPr lang="zh-CN" altLang="en-US" dirty="0"/>
              <a:t> 大小较大，例如离线分析、数据仓库等应用，可以选择吞吐量更大的存储产品；如果部署大量顺序读写的应用，需要关注吞吐量。当应用 </a:t>
            </a:r>
            <a:r>
              <a:rPr lang="en-US" altLang="zh-CN" dirty="0"/>
              <a:t>I/O</a:t>
            </a:r>
            <a:r>
              <a:rPr lang="zh-CN" altLang="en-US" dirty="0"/>
              <a:t> 对时延较为敏感，比较随机且 </a:t>
            </a:r>
            <a:r>
              <a:rPr lang="en-US" altLang="zh-CN" dirty="0"/>
              <a:t>I/O</a:t>
            </a:r>
            <a:r>
              <a:rPr lang="zh-CN" altLang="en-US" dirty="0"/>
              <a:t> 大小相对较小，例如</a:t>
            </a:r>
            <a:r>
              <a:rPr lang="en-US" altLang="zh-CN" dirty="0"/>
              <a:t>OLTP</a:t>
            </a:r>
            <a:r>
              <a:rPr lang="zh-CN" altLang="en-US" dirty="0"/>
              <a:t>事务型数据库、企业级等应用，可以选择 </a:t>
            </a:r>
            <a:r>
              <a:rPr lang="en-US" altLang="zh-CN" dirty="0"/>
              <a:t>IOPS</a:t>
            </a:r>
            <a:r>
              <a:rPr lang="zh-CN" altLang="en-US" dirty="0"/>
              <a:t> 更高的</a:t>
            </a:r>
            <a:r>
              <a:rPr lang="en-US" altLang="zh-CN" dirty="0"/>
              <a:t>ESSD</a:t>
            </a:r>
            <a:r>
              <a:rPr lang="zh-CN" altLang="en-US" dirty="0"/>
              <a:t>云盘、</a:t>
            </a:r>
            <a:r>
              <a:rPr lang="en-US" altLang="zh-CN" dirty="0"/>
              <a:t>SSD</a:t>
            </a:r>
            <a:r>
              <a:rPr lang="zh-CN" altLang="en-US" dirty="0"/>
              <a:t>云盘。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DEC98DB-0183-EA40-8381-4B28915CB62C}"/>
              </a:ext>
            </a:extLst>
          </p:cNvPr>
          <p:cNvSpPr txBox="1">
            <a:spLocks/>
          </p:cNvSpPr>
          <p:nvPr/>
        </p:nvSpPr>
        <p:spPr>
          <a:xfrm>
            <a:off x="623635" y="5075022"/>
            <a:ext cx="10949493" cy="7266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595757"/>
                </a:solidFill>
              </a:rPr>
              <a:t>对于 </a:t>
            </a:r>
            <a:r>
              <a:rPr lang="en-US" altLang="zh-CN" dirty="0">
                <a:solidFill>
                  <a:srgbClr val="595757"/>
                </a:solidFill>
              </a:rPr>
              <a:t>LLM</a:t>
            </a:r>
            <a:r>
              <a:rPr lang="zh-CN" altLang="en-US" dirty="0">
                <a:solidFill>
                  <a:srgbClr val="595757"/>
                </a:solidFill>
              </a:rPr>
              <a:t> 大语言模型来说，可以根据模型规模在 </a:t>
            </a:r>
            <a:r>
              <a:rPr lang="en-US" altLang="zh-CN" dirty="0">
                <a:solidFill>
                  <a:srgbClr val="595757"/>
                </a:solidFill>
              </a:rPr>
              <a:t>AI</a:t>
            </a:r>
            <a:r>
              <a:rPr lang="zh-CN" altLang="en-US" dirty="0">
                <a:solidFill>
                  <a:srgbClr val="595757"/>
                </a:solidFill>
              </a:rPr>
              <a:t> 集群中选择集中式存储吞吐量较高的产品。</a:t>
            </a:r>
          </a:p>
        </p:txBody>
      </p:sp>
    </p:spTree>
    <p:extLst>
      <p:ext uri="{BB962C8B-B14F-4D97-AF65-F5344CB8AC3E}">
        <p14:creationId xmlns:p14="http://schemas.microsoft.com/office/powerpoint/2010/main" val="424703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9D868C-0483-3F4F-962B-F194E41F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 </a:t>
            </a:r>
            <a:r>
              <a:rPr lang="en-US" altLang="zh-CN" dirty="0"/>
              <a:t>III</a:t>
            </a:r>
            <a:r>
              <a:rPr lang="zh-CN" altLang="en-US" dirty="0"/>
              <a:t>：访问时延 </a:t>
            </a:r>
            <a:r>
              <a:rPr lang="en-US" altLang="zh-CN" dirty="0"/>
              <a:t>Latency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41AF059-6608-8E4E-A593-AB33BF5C476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时延指块存储处理一个 </a:t>
                </a:r>
                <a:r>
                  <a:rPr lang="en-US" altLang="zh-CN" dirty="0"/>
                  <a:t>I/O</a:t>
                </a:r>
                <a:r>
                  <a:rPr lang="zh-CN" altLang="en-US" dirty="0"/>
                  <a:t> 所需时间，即发起 </a:t>
                </a:r>
                <a:r>
                  <a:rPr lang="en-US" altLang="zh-CN" dirty="0"/>
                  <a:t>I/O</a:t>
                </a:r>
                <a:r>
                  <a:rPr lang="zh-CN" altLang="en-US" dirty="0"/>
                  <a:t> 请求到 </a:t>
                </a:r>
                <a:r>
                  <a:rPr lang="en-US" altLang="zh-CN" dirty="0"/>
                  <a:t>I/O</a:t>
                </a:r>
                <a:r>
                  <a:rPr lang="zh-CN" altLang="en-US" dirty="0"/>
                  <a:t> 处理完成的时间间隔，单位为 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ms</a:t>
                </a:r>
                <a:r>
                  <a:rPr lang="zh-CN" altLang="en-US" dirty="0"/>
                  <a:t> 或者 </a:t>
                </a:r>
                <a:r>
                  <a:rPr lang="el-GR" altLang="zh-CN" dirty="0"/>
                  <a:t>μ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。过高的时延会导致应用性能下降或报错。</a:t>
                </a:r>
                <a:endParaRPr lang="en-US" altLang="zh-CN" dirty="0"/>
              </a:p>
              <a:p>
                <a:r>
                  <a:rPr lang="zh-CN" altLang="en-US" dirty="0"/>
                  <a:t>完成一个 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 所花费时间（</a:t>
                </a:r>
                <a:r>
                  <a:rPr lang="en-US" altLang="zh-CN" dirty="0" err="1"/>
                  <a:t>lat_io</a:t>
                </a:r>
                <a:r>
                  <a:rPr lang="zh-CN" altLang="en-US" dirty="0"/>
                  <a:t>），对分布式存储系统来说，延时通常和如下几个因素有关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en-US" altLang="zh-CN" sz="1600" dirty="0"/>
                  <a:t>lat_send</a:t>
                </a:r>
                <a:r>
                  <a:rPr lang="zh-CN" altLang="en-US" sz="1600" dirty="0"/>
                  <a:t>：发送请求的延时</a:t>
                </a:r>
              </a:p>
              <a:p>
                <a:pPr lvl="1"/>
                <a:r>
                  <a:rPr lang="en-US" altLang="zh-CN" sz="1600" dirty="0"/>
                  <a:t>lat_recv</a:t>
                </a:r>
                <a:r>
                  <a:rPr lang="zh-CN" altLang="en-US" sz="1600" dirty="0"/>
                  <a:t>：接收回复的延时</a:t>
                </a:r>
              </a:p>
              <a:p>
                <a:pPr lvl="1"/>
                <a:r>
                  <a:rPr lang="en-US" altLang="zh-CN" sz="1600" dirty="0"/>
                  <a:t>lat_srv_process</a:t>
                </a:r>
                <a:r>
                  <a:rPr lang="zh-CN" altLang="en-US" sz="1600" dirty="0"/>
                  <a:t>：服务器处理请求的延时</a:t>
                </a:r>
              </a:p>
              <a:p>
                <a:pPr lvl="1"/>
                <a:r>
                  <a:rPr lang="en-US" altLang="zh-CN" sz="1600" dirty="0"/>
                  <a:t>lat_client_process: </a:t>
                </a:r>
                <a:r>
                  <a:rPr lang="zh-CN" altLang="en-US" sz="1600" dirty="0"/>
                  <a:t>客户端处理请求的延时</a:t>
                </a:r>
              </a:p>
              <a:p>
                <a:pPr lvl="1"/>
                <a:r>
                  <a:rPr lang="en-US" altLang="zh-CN" sz="1600" dirty="0"/>
                  <a:t>n: </a:t>
                </a:r>
                <a:r>
                  <a:rPr lang="zh-CN" altLang="en-US" sz="1600" dirty="0"/>
                  <a:t>一次 </a:t>
                </a:r>
                <a:r>
                  <a:rPr lang="en-US" altLang="zh-CN" sz="1600" dirty="0"/>
                  <a:t>IO</a:t>
                </a:r>
                <a:r>
                  <a:rPr lang="zh-CN" altLang="en-US" sz="1600" dirty="0"/>
                  <a:t> 需要请求的数量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 err="1">
                        <a:latin typeface="Cambria Math" panose="02040503050406030204" pitchFamily="18" charset="0"/>
                      </a:rPr>
                      <m:t>𝑖𝑜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𝑠𝑒𝑛𝑑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𝑟𝑒𝑐𝑣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𝑠𝑟𝑣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𝑝𝑟𝑜𝑐𝑒𝑠𝑠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𝑐𝑙𝑖𝑒𝑛𝑡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𝑝𝑟𝑜𝑐𝑒𝑠𝑠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）</m:t>
                    </m:r>
                    <m:r>
                      <a:rPr lang="zh-CN" altLang="en-US" sz="1600" i="1" dirty="0">
                        <a:latin typeface="Cambria Math" panose="02040503050406030204" pitchFamily="18" charset="0"/>
                      </a:rPr>
                      <m:t>∗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41AF059-6608-8E4E-A593-AB33BF5C4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14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9D868C-0483-3F4F-962B-F194E41F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 </a:t>
            </a:r>
            <a:r>
              <a:rPr lang="en-US" altLang="zh-CN" dirty="0"/>
              <a:t>III</a:t>
            </a:r>
            <a:r>
              <a:rPr lang="zh-CN" altLang="en-US" dirty="0"/>
              <a:t>：访问时延 </a:t>
            </a:r>
            <a:r>
              <a:rPr lang="en-US" altLang="zh-CN" dirty="0"/>
              <a:t>Latency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41AF059-6608-8E4E-A593-AB33BF5C47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此外，延迟还和如下因素有关：</a:t>
            </a:r>
          </a:p>
          <a:p>
            <a:pPr lvl="1"/>
            <a:r>
              <a:rPr lang="zh-CN" altLang="en-US" dirty="0"/>
              <a:t>缓存及命中率：若 </a:t>
            </a:r>
            <a:r>
              <a:rPr lang="en-US" altLang="zh-CN" dirty="0"/>
              <a:t>IO</a:t>
            </a:r>
            <a:r>
              <a:rPr lang="zh-CN" altLang="en-US" dirty="0"/>
              <a:t> 请求缓存命中可以大幅减少 </a:t>
            </a:r>
            <a:r>
              <a:rPr lang="en-US" altLang="zh-CN" dirty="0"/>
              <a:t>IO</a:t>
            </a:r>
            <a:r>
              <a:rPr lang="zh-CN" altLang="en-US" dirty="0"/>
              <a:t> 延时。</a:t>
            </a:r>
          </a:p>
          <a:p>
            <a:pPr lvl="1"/>
            <a:r>
              <a:rPr lang="en-US" altLang="zh-CN" dirty="0"/>
              <a:t>IO size</a:t>
            </a:r>
            <a:r>
              <a:rPr lang="zh-CN" altLang="en-US" dirty="0"/>
              <a:t>：</a:t>
            </a:r>
            <a:r>
              <a:rPr lang="en-US" altLang="zh-CN" dirty="0"/>
              <a:t>IO</a:t>
            </a:r>
            <a:r>
              <a:rPr lang="zh-CN" altLang="en-US" dirty="0"/>
              <a:t> 越大时延越大，但也不是绝对的，还和块对齐以及具体实现相关。</a:t>
            </a:r>
          </a:p>
          <a:p>
            <a:pPr lvl="1"/>
            <a:r>
              <a:rPr lang="en-US" altLang="zh-CN" dirty="0"/>
              <a:t>IO wait</a:t>
            </a:r>
            <a:r>
              <a:rPr lang="zh-CN" altLang="en-US" dirty="0"/>
              <a:t>：</a:t>
            </a:r>
            <a:r>
              <a:rPr lang="en-US" altLang="zh-CN" dirty="0"/>
              <a:t>IO</a:t>
            </a:r>
            <a:r>
              <a:rPr lang="zh-CN" altLang="en-US" dirty="0"/>
              <a:t> 等待时间，无论是网络 </a:t>
            </a:r>
            <a:r>
              <a:rPr lang="en-US" altLang="zh-CN" dirty="0"/>
              <a:t>IO</a:t>
            </a:r>
            <a:r>
              <a:rPr lang="zh-CN" altLang="en-US" dirty="0"/>
              <a:t> 还是磁盘 </a:t>
            </a:r>
            <a:r>
              <a:rPr lang="en-US" altLang="zh-CN" dirty="0"/>
              <a:t>IO</a:t>
            </a:r>
            <a:r>
              <a:rPr lang="zh-CN" altLang="en-US" dirty="0"/>
              <a:t> 或是存储实现，多采用队列保存请求，当队列长度比较长时，就会有一部分时间是在队列中等待，进而影响 </a:t>
            </a:r>
            <a:r>
              <a:rPr lang="en-US" altLang="zh-CN" dirty="0"/>
              <a:t>IO</a:t>
            </a:r>
            <a:r>
              <a:rPr lang="zh-CN" altLang="en-US" dirty="0"/>
              <a:t> 延时。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31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B4D3FD-D0AF-AD48-B19A-A08C80D1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 </a:t>
            </a:r>
            <a:r>
              <a:rPr lang="en-US" altLang="zh-CN" dirty="0"/>
              <a:t>IIII</a:t>
            </a:r>
            <a:r>
              <a:rPr lang="zh-CN" altLang="en-US" dirty="0"/>
              <a:t>：带宽 </a:t>
            </a:r>
            <a:r>
              <a:rPr lang="en-US" altLang="zh-CN" dirty="0"/>
              <a:t>bandwidth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C0F3469-1304-4D48-AE9A-04553F5B8A1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以字节为单位衡量每秒钟的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速率（</a:t>
                </a:r>
                <a:r>
                  <a:rPr lang="en-US" altLang="zh-CN" dirty="0"/>
                  <a:t>bandwidth</a:t>
                </a:r>
                <a:r>
                  <a:rPr lang="zh-CN" altLang="en-US" dirty="0"/>
                  <a:t>），即每秒钟可以处理的数据量，常以 </a:t>
                </a:r>
                <a:r>
                  <a:rPr lang="en-US" altLang="zh-CN" dirty="0"/>
                  <a:t>MB/s</a:t>
                </a:r>
                <a:r>
                  <a:rPr lang="zh-CN" altLang="en-US" dirty="0"/>
                  <a:t> 或 </a:t>
                </a:r>
                <a:r>
                  <a:rPr lang="en-US" altLang="zh-CN" dirty="0"/>
                  <a:t>GB/s</a:t>
                </a:r>
                <a:r>
                  <a:rPr lang="zh-CN" altLang="en-US" dirty="0"/>
                  <a:t> 为单位，用于衡量存储系统的吞吐量。其通常与如下因素有关：</a:t>
                </a:r>
              </a:p>
              <a:p>
                <a:pPr lvl="1"/>
                <a:r>
                  <a:rPr lang="en-US" altLang="zh-CN" sz="1600" dirty="0"/>
                  <a:t>IO Size</a:t>
                </a:r>
                <a:r>
                  <a:rPr lang="zh-CN" altLang="en-US" sz="1600" dirty="0"/>
                  <a:t>：每次</a:t>
                </a:r>
                <a:r>
                  <a:rPr lang="en-US" altLang="zh-CN" sz="1600" dirty="0"/>
                  <a:t>IO</a:t>
                </a:r>
                <a:r>
                  <a:rPr lang="zh-CN" altLang="en-US" sz="1600" dirty="0"/>
                  <a:t>的字节数量（</a:t>
                </a:r>
                <a:r>
                  <a:rPr lang="en-US" altLang="zh-CN" sz="1600" dirty="0" err="1"/>
                  <a:t>io_size</a:t>
                </a:r>
                <a:r>
                  <a:rPr lang="zh-CN" altLang="en-US" sz="1600" dirty="0"/>
                  <a:t>）</a:t>
                </a:r>
              </a:p>
              <a:p>
                <a:pPr lvl="1"/>
                <a:r>
                  <a:rPr lang="zh-CN" altLang="en-US" sz="1600" dirty="0"/>
                  <a:t>并发数量：同时有多少并发请求（</a:t>
                </a:r>
                <a:r>
                  <a:rPr lang="en-US" altLang="zh-CN" sz="1600" dirty="0" err="1"/>
                  <a:t>con_num</a:t>
                </a:r>
                <a:r>
                  <a:rPr lang="zh-CN" altLang="en-US" sz="1600" dirty="0"/>
                  <a:t>）</a:t>
                </a:r>
              </a:p>
              <a:p>
                <a:pPr lvl="1"/>
                <a:r>
                  <a:rPr lang="en-US" altLang="zh-CN" sz="1600" dirty="0"/>
                  <a:t>IOPS</a:t>
                </a:r>
                <a:r>
                  <a:rPr lang="zh-CN" altLang="en-US" sz="1600" dirty="0"/>
                  <a:t>：每秒钟完成的</a:t>
                </a:r>
                <a:r>
                  <a:rPr lang="en-US" altLang="zh-CN" sz="1600" dirty="0"/>
                  <a:t>IO</a:t>
                </a:r>
                <a:r>
                  <a:rPr lang="zh-CN" altLang="en-US" sz="1600" dirty="0"/>
                  <a:t>数量。</a:t>
                </a:r>
                <a:r>
                  <a:rPr lang="en-US" altLang="zh-CN" sz="1600" dirty="0" err="1"/>
                  <a:t>iops</a:t>
                </a:r>
                <a:r>
                  <a:rPr lang="en-US" altLang="zh-CN" sz="1600" dirty="0"/>
                  <a:t> = </a:t>
                </a:r>
                <a:r>
                  <a:rPr lang="en-US" altLang="zh-CN" sz="1600" dirty="0" err="1"/>
                  <a:t>con_num</a:t>
                </a:r>
                <a:r>
                  <a:rPr lang="en-US" altLang="zh-CN" sz="1600" dirty="0"/>
                  <a:t> * </a:t>
                </a:r>
                <a:r>
                  <a:rPr lang="en-US" altLang="zh-CN" sz="1600" dirty="0" err="1"/>
                  <a:t>lat_io</a:t>
                </a:r>
                <a:endParaRPr lang="en-US" altLang="zh-CN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𝑏𝑎𝑛𝑑𝑤𝑖𝑑𝑡h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𝑖𝑜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𝑖𝑜𝑝𝑠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𝑖𝑜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𝑐𝑜𝑛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𝑛𝑢𝑚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𝑙𝑎𝑡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600" i="1" dirty="0" err="1" smtClean="0">
                        <a:latin typeface="Cambria Math" panose="02040503050406030204" pitchFamily="18" charset="0"/>
                      </a:rPr>
                      <m:t>𝑖𝑜</m:t>
                    </m:r>
                  </m:oMath>
                </a14:m>
                <a:endParaRPr lang="en-US" altLang="zh-CN" sz="1600" dirty="0"/>
              </a:p>
              <a:p>
                <a:r>
                  <a:rPr lang="en-US" altLang="zh-CN" dirty="0" err="1"/>
                  <a:t>io_size</a:t>
                </a:r>
                <a:r>
                  <a:rPr lang="zh-CN" altLang="en-US" dirty="0"/>
                  <a:t> 越大，带宽越大，但实践中通常</a:t>
                </a:r>
                <a:r>
                  <a:rPr lang="en-US" altLang="zh-CN" dirty="0"/>
                  <a:t>4k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8k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16k</a:t>
                </a:r>
                <a:r>
                  <a:rPr lang="zh-CN" altLang="en-US" dirty="0"/>
                  <a:t>当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较少时满足这种正比关系，当</a:t>
                </a:r>
                <a:r>
                  <a:rPr lang="en-US" altLang="zh-CN" dirty="0"/>
                  <a:t>io_size</a:t>
                </a:r>
                <a:r>
                  <a:rPr lang="zh-CN" altLang="en-US" dirty="0"/>
                  <a:t>达到</a:t>
                </a:r>
                <a:r>
                  <a:rPr lang="en-US" altLang="zh-CN" dirty="0"/>
                  <a:t>1M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4M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8M</a:t>
                </a:r>
                <a:r>
                  <a:rPr lang="zh-CN" altLang="en-US" dirty="0"/>
                  <a:t>时系统吞吐量并不会继续增加。因为太大 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实现也会分解为若干小的</a:t>
                </a:r>
                <a:r>
                  <a:rPr lang="en-US" altLang="zh-CN" dirty="0"/>
                  <a:t>IO</a:t>
                </a:r>
                <a:r>
                  <a:rPr lang="zh-CN" altLang="en-US" dirty="0"/>
                  <a:t>执行，此外</a:t>
                </a:r>
                <a:r>
                  <a:rPr lang="en-US" altLang="zh-CN" dirty="0"/>
                  <a:t>io_size</a:t>
                </a:r>
                <a:r>
                  <a:rPr lang="zh-CN" altLang="en-US" dirty="0"/>
                  <a:t>增加可能导致</a:t>
                </a:r>
                <a:r>
                  <a:rPr lang="en-US" altLang="zh-CN" dirty="0"/>
                  <a:t>lat_io</a:t>
                </a:r>
                <a:r>
                  <a:rPr lang="zh-CN" altLang="en-US" dirty="0"/>
                  <a:t>增加，可能会互相抵消。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C0F3469-1304-4D48-AE9A-04553F5B8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93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从大模型的发展看大模型业务全流程跟存储的关系。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大模型时代对存储的挑战主要在于高并发、高吞吐、小文件高 </a:t>
            </a:r>
            <a:r>
              <a:rPr lang="en-US" altLang="zh-CN" dirty="0"/>
              <a:t>IOPS</a:t>
            </a:r>
            <a:r>
              <a:rPr lang="zh-CN" altLang="en-US" dirty="0"/>
              <a:t>、稳定性。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了解大模型训练过程中对存储的要求，存储的一般性能指标。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0EEEF738-55AF-DB44-9E0D-E97F5213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322E1C73-84A9-F14C-A6C0-862270BA54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https://arxiv.org/pdf/1910.02054.pdf </a:t>
            </a:r>
          </a:p>
          <a:p>
            <a:r>
              <a:rPr lang="en-US" altLang="zh-CN" dirty="0">
                <a:hlinkClick r:id="rId2"/>
              </a:rPr>
              <a:t>https://arxiv.org/abs/2205.05198</a:t>
            </a:r>
          </a:p>
          <a:p>
            <a:r>
              <a:rPr lang="en-US" altLang="zh-CN" dirty="0">
                <a:hlinkClick r:id="rId2"/>
              </a:rPr>
              <a:t>https://zhuanlan.zhihu.com/p/643950399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https://www.marktechpost.com/2023/06/27/microsoft-research-introduces-phi-1-a-new-large-language-model-specialized-in-python-coding-with-significant-smaller-size-than-competing-models/ </a:t>
            </a:r>
          </a:p>
          <a:p>
            <a:r>
              <a:rPr lang="en-US" altLang="zh-CN" dirty="0">
                <a:hlinkClick r:id="rId3"/>
              </a:rPr>
              <a:t>https://zhuanlan.zhihu.com/p/665172400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https://www.elunicornio.co/?q=beginner-s-guide-to-build-large-language-models-from-ee-Db78K7ux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https://help.aliyun.com/zh/ecs/user-guide/block-storage-performance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https://developer.aliyun.com/article/774807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https://zhuanlan.zhihu.com/p/510124232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https://support.huawei.com/enterprise/zh/doc/EDOC1000181438/b44e5c36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735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</a:t>
            </a:r>
            <a:r>
              <a:rPr lang="ja-JP" altLang="en-US">
                <a:latin typeface="Futura Medium" panose="020B0602020204020303" pitchFamily="34" charset="-79"/>
                <a:cs typeface="Futura Medium" panose="020B0602020204020303" pitchFamily="34" charset="-79"/>
              </a:rPr>
              <a:t>の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基本背景</a:t>
            </a: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大模型参数规模发展变化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7943EA-A294-DF43-BEED-9B186C1D86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9436" y="1745045"/>
            <a:ext cx="7951870" cy="4456386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近 </a:t>
            </a:r>
            <a:r>
              <a:rPr lang="en-US" altLang="zh-CN" dirty="0"/>
              <a:t>3</a:t>
            </a:r>
            <a:r>
              <a:rPr lang="zh-CN" altLang="en-US" dirty="0"/>
              <a:t> 年模型参数 </a:t>
            </a:r>
            <a:r>
              <a:rPr lang="en-US" altLang="zh-CN" dirty="0"/>
              <a:t>1000~</a:t>
            </a:r>
            <a:r>
              <a:rPr lang="zh-CN" altLang="en-US" dirty="0"/>
              <a:t> 倍增长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152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模型参数与数据集规模增长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千亿规模参数模型，数据集在</a:t>
            </a:r>
            <a:r>
              <a:rPr lang="en-US" altLang="zh-CN" dirty="0"/>
              <a:t>TB</a:t>
            </a:r>
            <a:r>
              <a:rPr lang="zh-CN" altLang="en-US" dirty="0"/>
              <a:t>量级；万亿规模参数模型，数据集在</a:t>
            </a:r>
            <a:r>
              <a:rPr lang="en-US" altLang="zh-CN" dirty="0"/>
              <a:t>10TB</a:t>
            </a:r>
            <a:r>
              <a:rPr lang="zh-CN" altLang="en-US" dirty="0"/>
              <a:t>量级。</a:t>
            </a:r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DBCD466-A0EC-2D42-9590-9549242F7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55697"/>
              </p:ext>
            </p:extLst>
          </p:nvPr>
        </p:nvGraphicFramePr>
        <p:xfrm>
          <a:off x="855635" y="2123091"/>
          <a:ext cx="10464006" cy="4013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4001">
                  <a:extLst>
                    <a:ext uri="{9D8B030D-6E8A-4147-A177-3AD203B41FA5}">
                      <a16:colId xmlns:a16="http://schemas.microsoft.com/office/drawing/2014/main" val="278127931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8287034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93222567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3523218642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873653934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78433564"/>
                    </a:ext>
                  </a:extLst>
                </a:gridCol>
              </a:tblGrid>
              <a:tr h="4369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发布时间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参数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预训练数据集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模型类型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5080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GPT-1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2018.06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1.17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0.1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2129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2019.02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40GB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71161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GPT-3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2020.05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3TB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98560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GPT-4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454679"/>
                  </a:ext>
                </a:extLst>
              </a:tr>
              <a:tr h="48788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Switch</a:t>
                      </a:r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Transformer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2021.03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万亿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750GB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CV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53584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Megatron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87178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51648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2023.07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4.5TB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075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79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1CBBFF-549F-2B49-8922-F254EEE17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82" y="676673"/>
            <a:ext cx="8719656" cy="573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546F5-4156-FA4E-B62A-DAB9874D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大模型对存储的改变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4F8B89-7648-674B-8D33-7102483185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模型参数量增大，训练时候新需要的内存 </a:t>
            </a:r>
            <a:r>
              <a:rPr lang="en-US" altLang="zh-CN" dirty="0"/>
              <a:t>and/or</a:t>
            </a:r>
            <a:r>
              <a:rPr lang="zh-CN" altLang="en-US" dirty="0"/>
              <a:t> 显存增大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随着模型参数量增大，需要配套的训练数据增大，对存储的需求增加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60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大模型全流程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dirty="0"/>
              <a:t>遇到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36836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31287</TotalTime>
  <Words>2661</Words>
  <Application>Microsoft Macintosh PowerPoint</Application>
  <PresentationFormat>自定义</PresentationFormat>
  <Paragraphs>368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38</vt:i4>
      </vt:variant>
    </vt:vector>
  </HeadingPairs>
  <TitlesOfParts>
    <vt:vector size="55" baseType="lpstr">
      <vt:lpstr>黑体</vt:lpstr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PowerPoint 演示文稿</vt:lpstr>
      <vt:lpstr>大模型参数规模发展变化</vt:lpstr>
      <vt:lpstr>模型参数与数据集规模增长</vt:lpstr>
      <vt:lpstr>PowerPoint 演示文稿</vt:lpstr>
      <vt:lpstr>大模型对存储的改变</vt:lpstr>
      <vt:lpstr>PowerPoint 演示文稿</vt:lpstr>
      <vt:lpstr>大模型业务全流程</vt:lpstr>
      <vt:lpstr>大模型业务全流程</vt:lpstr>
      <vt:lpstr>Step1：模型开发和数据准备</vt:lpstr>
      <vt:lpstr>Step2：模型训练和微调</vt:lpstr>
      <vt:lpstr>Step3：推理部署与智能体</vt:lpstr>
      <vt:lpstr>大模型业务全流程对存储的需求</vt:lpstr>
      <vt:lpstr>大模型训练在 AI 系统中划分</vt:lpstr>
      <vt:lpstr>大模型系统流程对存储的需求</vt:lpstr>
      <vt:lpstr>PowerPoint 演示文稿</vt:lpstr>
      <vt:lpstr>挑战 I：海量小文件的高并发、低延迟读写</vt:lpstr>
      <vt:lpstr>挑战 II：异构多模态数据，需分布式并行读写</vt:lpstr>
      <vt:lpstr>挑战 III：超大规模非结构化数据，需海量存储空间</vt:lpstr>
      <vt:lpstr>挑战 IIII：模型训练存储稳定性</vt:lpstr>
      <vt:lpstr>总体存储的挑战</vt:lpstr>
      <vt:lpstr>PowerPoint 演示文稿</vt:lpstr>
      <vt:lpstr>大模型训练内存占用</vt:lpstr>
      <vt:lpstr>大模型训练内存占用</vt:lpstr>
      <vt:lpstr>大模型训练内存占用</vt:lpstr>
      <vt:lpstr>激活函数：forward中保存，用于反向传播</vt:lpstr>
      <vt:lpstr>性能指标</vt:lpstr>
      <vt:lpstr>性能指标 I：IOPS</vt:lpstr>
      <vt:lpstr>性能指标 II：吞吐量 Throughput</vt:lpstr>
      <vt:lpstr>性能指标 III：访问时延 Latency</vt:lpstr>
      <vt:lpstr>性能指标 III：访问时延 Latency</vt:lpstr>
      <vt:lpstr>性能指标 IIII：带宽 bandwidth</vt:lpstr>
      <vt:lpstr>PowerPoint 演示文稿</vt:lpstr>
      <vt:lpstr>小结</vt:lpstr>
      <vt:lpstr>Reference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10208</cp:revision>
  <cp:lastPrinted>2023-09-08T09:14:01Z</cp:lastPrinted>
  <dcterms:created xsi:type="dcterms:W3CDTF">2020-08-28T08:44:19Z</dcterms:created>
  <dcterms:modified xsi:type="dcterms:W3CDTF">2023-11-28T06:12:32Z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